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304" r:id="rId3"/>
    <p:sldId id="308" r:id="rId4"/>
    <p:sldId id="270" r:id="rId5"/>
    <p:sldId id="262" r:id="rId6"/>
    <p:sldId id="265" r:id="rId7"/>
    <p:sldId id="266" r:id="rId8"/>
    <p:sldId id="267" r:id="rId9"/>
    <p:sldId id="268" r:id="rId10"/>
    <p:sldId id="269" r:id="rId11"/>
    <p:sldId id="305" r:id="rId12"/>
    <p:sldId id="263" r:id="rId13"/>
    <p:sldId id="261" r:id="rId14"/>
    <p:sldId id="271" r:id="rId15"/>
    <p:sldId id="273" r:id="rId16"/>
    <p:sldId id="274" r:id="rId17"/>
    <p:sldId id="275" r:id="rId18"/>
    <p:sldId id="272" r:id="rId19"/>
    <p:sldId id="276" r:id="rId20"/>
    <p:sldId id="306" r:id="rId21"/>
    <p:sldId id="278" r:id="rId22"/>
    <p:sldId id="277" r:id="rId23"/>
    <p:sldId id="280" r:id="rId24"/>
    <p:sldId id="281" r:id="rId25"/>
    <p:sldId id="310" r:id="rId26"/>
    <p:sldId id="311" r:id="rId27"/>
    <p:sldId id="282" r:id="rId28"/>
    <p:sldId id="279" r:id="rId29"/>
    <p:sldId id="283" r:id="rId30"/>
    <p:sldId id="284" r:id="rId31"/>
    <p:sldId id="286" r:id="rId32"/>
    <p:sldId id="309" r:id="rId33"/>
    <p:sldId id="307"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257" r:id="rId52"/>
  </p:sldIdLst>
  <p:sldSz cx="9144000" cy="6858000" type="screen4x3"/>
  <p:notesSz cx="6797675" cy="987425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7113" autoAdjust="0"/>
  </p:normalViewPr>
  <p:slideViewPr>
    <p:cSldViewPr>
      <p:cViewPr>
        <p:scale>
          <a:sx n="66" d="100"/>
          <a:sy n="66" d="100"/>
        </p:scale>
        <p:origin x="-1284" y="-4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E2317C-A270-453A-9160-A0365B31810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8756066-5CB4-403F-9AD9-7540C136A4F6}">
      <dgm:prSet/>
      <dgm:spPr/>
      <dgm:t>
        <a:bodyPr/>
        <a:lstStyle/>
        <a:p>
          <a:pPr rtl="0"/>
          <a:r>
            <a:rPr lang="en-US" dirty="0" smtClean="0"/>
            <a:t>The system is initially in the state |0&gt;</a:t>
          </a:r>
          <a:endParaRPr lang="en-US" dirty="0"/>
        </a:p>
      </dgm:t>
    </dgm:pt>
    <dgm:pt modelId="{585A6FC5-33B2-4E6D-B13A-809FD6F0A82A}" type="parTrans" cxnId="{6260C9C1-416F-4F36-BFC8-7FA366625B97}">
      <dgm:prSet/>
      <dgm:spPr/>
      <dgm:t>
        <a:bodyPr/>
        <a:lstStyle/>
        <a:p>
          <a:endParaRPr lang="en-US"/>
        </a:p>
      </dgm:t>
    </dgm:pt>
    <dgm:pt modelId="{3583AE8C-AB35-4058-BC57-55CC98F9DD34}" type="sibTrans" cxnId="{6260C9C1-416F-4F36-BFC8-7FA366625B97}">
      <dgm:prSet/>
      <dgm:spPr/>
      <dgm:t>
        <a:bodyPr/>
        <a:lstStyle/>
        <a:p>
          <a:endParaRPr lang="en-US"/>
        </a:p>
      </dgm:t>
    </dgm:pt>
    <dgm:pt modelId="{DB1C0591-A678-4F00-9D5C-617F2F2B472B}">
      <dgm:prSet/>
      <dgm:spPr/>
      <dgm:t>
        <a:bodyPr/>
        <a:lstStyle/>
        <a:p>
          <a:pPr rtl="0"/>
          <a:r>
            <a:rPr lang="en-US" dirty="0" smtClean="0"/>
            <a:t>The qubits in x are conditionally flipped so that their states correspond to the 1</a:t>
          </a:r>
          <a:r>
            <a:rPr lang="en-US" baseline="30000" dirty="0" smtClean="0"/>
            <a:t>st</a:t>
          </a:r>
          <a:r>
            <a:rPr lang="en-US" dirty="0" smtClean="0"/>
            <a:t> example</a:t>
          </a:r>
          <a:endParaRPr lang="en-US" dirty="0"/>
        </a:p>
      </dgm:t>
    </dgm:pt>
    <dgm:pt modelId="{E906E507-5C45-4BE8-9427-8EB6B408D5F3}" type="parTrans" cxnId="{994C029A-2235-471F-B55E-28D71144993C}">
      <dgm:prSet/>
      <dgm:spPr/>
      <dgm:t>
        <a:bodyPr/>
        <a:lstStyle/>
        <a:p>
          <a:endParaRPr lang="en-US"/>
        </a:p>
      </dgm:t>
    </dgm:pt>
    <dgm:pt modelId="{2CB417C9-A882-4CF5-A283-706110B8A4EF}" type="sibTrans" cxnId="{994C029A-2235-471F-B55E-28D71144993C}">
      <dgm:prSet/>
      <dgm:spPr/>
      <dgm:t>
        <a:bodyPr/>
        <a:lstStyle/>
        <a:p>
          <a:endParaRPr lang="en-US"/>
        </a:p>
      </dgm:t>
    </dgm:pt>
    <dgm:pt modelId="{A0895B68-3E8F-4654-A104-FD4B44098CB9}">
      <dgm:prSet/>
      <dgm:spPr/>
      <dgm:t>
        <a:bodyPr/>
        <a:lstStyle/>
        <a:p>
          <a:pPr rtl="0"/>
          <a:r>
            <a:rPr lang="en-US" dirty="0" smtClean="0"/>
            <a:t>The S operator corresponding to that example changes the basis of the system such that one of the states has a coefficient that matches example’s  f value</a:t>
          </a:r>
          <a:endParaRPr lang="en-US" dirty="0"/>
        </a:p>
      </dgm:t>
    </dgm:pt>
    <dgm:pt modelId="{C68A0FF2-F67D-4517-A454-A76BD2230062}" type="parTrans" cxnId="{F1291739-E45F-475F-912F-11E7F47E8528}">
      <dgm:prSet/>
      <dgm:spPr/>
      <dgm:t>
        <a:bodyPr/>
        <a:lstStyle/>
        <a:p>
          <a:endParaRPr lang="en-US"/>
        </a:p>
      </dgm:t>
    </dgm:pt>
    <dgm:pt modelId="{C85AD5EC-8212-4D80-84F8-1A15BC2DF002}" type="sibTrans" cxnId="{F1291739-E45F-475F-912F-11E7F47E8528}">
      <dgm:prSet/>
      <dgm:spPr/>
      <dgm:t>
        <a:bodyPr/>
        <a:lstStyle/>
        <a:p>
          <a:endParaRPr lang="en-US"/>
        </a:p>
      </dgm:t>
    </dgm:pt>
    <dgm:pt modelId="{860AAD1B-1889-42F5-8A27-9562B1256694}">
      <dgm:prSet/>
      <dgm:spPr/>
      <dgm:t>
        <a:bodyPr/>
        <a:lstStyle/>
        <a:p>
          <a:pPr rtl="0"/>
          <a:r>
            <a:rPr lang="en-US" dirty="0" smtClean="0"/>
            <a:t>The same state is changed to one outside the subspace affected by the S operators, thus making it permanent</a:t>
          </a:r>
          <a:endParaRPr lang="en-US" dirty="0"/>
        </a:p>
      </dgm:t>
    </dgm:pt>
    <dgm:pt modelId="{B0F6C756-3247-469F-A779-C48FF65447A7}" type="parTrans" cxnId="{34CF7EF0-7CCD-400D-8C65-17A2798D231C}">
      <dgm:prSet/>
      <dgm:spPr/>
      <dgm:t>
        <a:bodyPr/>
        <a:lstStyle/>
        <a:p>
          <a:endParaRPr lang="en-US"/>
        </a:p>
      </dgm:t>
    </dgm:pt>
    <dgm:pt modelId="{8C00897B-2C33-4932-A658-3809E1E04582}" type="sibTrans" cxnId="{34CF7EF0-7CCD-400D-8C65-17A2798D231C}">
      <dgm:prSet/>
      <dgm:spPr/>
      <dgm:t>
        <a:bodyPr/>
        <a:lstStyle/>
        <a:p>
          <a:endParaRPr lang="en-US"/>
        </a:p>
      </dgm:t>
    </dgm:pt>
    <dgm:pt modelId="{98BB17AB-9C46-4CBE-9F3E-896DE35348EE}">
      <dgm:prSet/>
      <dgm:spPr/>
      <dgm:t>
        <a:bodyPr/>
        <a:lstStyle/>
        <a:p>
          <a:pPr rtl="0"/>
          <a:r>
            <a:rPr lang="en-US" dirty="0" smtClean="0"/>
            <a:t>Repeat process for each example</a:t>
          </a:r>
          <a:endParaRPr lang="en-US" dirty="0"/>
        </a:p>
      </dgm:t>
    </dgm:pt>
    <dgm:pt modelId="{64B36816-69E1-4E91-BEDB-3D08C73176A1}" type="parTrans" cxnId="{FE260B41-2DDD-4D32-9B95-BFF077180902}">
      <dgm:prSet/>
      <dgm:spPr/>
      <dgm:t>
        <a:bodyPr/>
        <a:lstStyle/>
        <a:p>
          <a:endParaRPr lang="en-US"/>
        </a:p>
      </dgm:t>
    </dgm:pt>
    <dgm:pt modelId="{D56A8611-1DEB-44A6-AB03-161733CA4BE0}" type="sibTrans" cxnId="{FE260B41-2DDD-4D32-9B95-BFF077180902}">
      <dgm:prSet/>
      <dgm:spPr/>
      <dgm:t>
        <a:bodyPr/>
        <a:lstStyle/>
        <a:p>
          <a:endParaRPr lang="en-US"/>
        </a:p>
      </dgm:t>
    </dgm:pt>
    <dgm:pt modelId="{0EEDA896-177E-4CD6-B800-3BB9F24007DE}">
      <dgm:prSet/>
      <dgm:spPr/>
      <dgm:t>
        <a:bodyPr/>
        <a:lstStyle/>
        <a:p>
          <a:pPr rtl="0"/>
          <a:r>
            <a:rPr lang="en-US" dirty="0" smtClean="0"/>
            <a:t>In the end we receive a superposition of the examples with equal amplitudes, and different phases corresponding to the f value of the example.</a:t>
          </a:r>
          <a:endParaRPr lang="en-US" dirty="0"/>
        </a:p>
      </dgm:t>
    </dgm:pt>
    <dgm:pt modelId="{29456AA8-48DC-47F1-BA7F-E9320C73F03F}" type="parTrans" cxnId="{135E489D-75B5-4D4E-BDAF-1D1AF10E2C64}">
      <dgm:prSet/>
      <dgm:spPr/>
      <dgm:t>
        <a:bodyPr/>
        <a:lstStyle/>
        <a:p>
          <a:endParaRPr lang="en-US"/>
        </a:p>
      </dgm:t>
    </dgm:pt>
    <dgm:pt modelId="{238CEC44-AA1B-4E98-BFCD-5D8EF29D8E61}" type="sibTrans" cxnId="{135E489D-75B5-4D4E-BDAF-1D1AF10E2C64}">
      <dgm:prSet/>
      <dgm:spPr/>
      <dgm:t>
        <a:bodyPr/>
        <a:lstStyle/>
        <a:p>
          <a:endParaRPr lang="en-US"/>
        </a:p>
      </dgm:t>
    </dgm:pt>
    <dgm:pt modelId="{C74343D4-3B3E-4119-9E5F-B2876256D7BC}" type="pres">
      <dgm:prSet presAssocID="{B2E2317C-A270-453A-9160-A0365B318101}" presName="Name0" presStyleCnt="0">
        <dgm:presLayoutVars>
          <dgm:dir/>
          <dgm:resizeHandles val="exact"/>
        </dgm:presLayoutVars>
      </dgm:prSet>
      <dgm:spPr/>
      <dgm:t>
        <a:bodyPr/>
        <a:lstStyle/>
        <a:p>
          <a:endParaRPr lang="en-US"/>
        </a:p>
      </dgm:t>
    </dgm:pt>
    <dgm:pt modelId="{E20EA25B-EB0D-4FD6-978D-6F1D5D91B27E}" type="pres">
      <dgm:prSet presAssocID="{B2E2317C-A270-453A-9160-A0365B318101}" presName="arrow" presStyleLbl="bgShp" presStyleIdx="0" presStyleCnt="1"/>
      <dgm:spPr/>
    </dgm:pt>
    <dgm:pt modelId="{CB262B7F-4FC1-4F6F-A467-0D8279DA006E}" type="pres">
      <dgm:prSet presAssocID="{B2E2317C-A270-453A-9160-A0365B318101}" presName="points" presStyleCnt="0"/>
      <dgm:spPr/>
    </dgm:pt>
    <dgm:pt modelId="{056FDECA-4F42-4936-AEAD-E5EDA6BB7AEC}" type="pres">
      <dgm:prSet presAssocID="{58756066-5CB4-403F-9AD9-7540C136A4F6}" presName="compositeA" presStyleCnt="0"/>
      <dgm:spPr/>
    </dgm:pt>
    <dgm:pt modelId="{FF612ED9-AB90-4F3D-AC19-88972B1809CA}" type="pres">
      <dgm:prSet presAssocID="{58756066-5CB4-403F-9AD9-7540C136A4F6}" presName="textA" presStyleLbl="revTx" presStyleIdx="0" presStyleCnt="6">
        <dgm:presLayoutVars>
          <dgm:bulletEnabled val="1"/>
        </dgm:presLayoutVars>
      </dgm:prSet>
      <dgm:spPr/>
      <dgm:t>
        <a:bodyPr/>
        <a:lstStyle/>
        <a:p>
          <a:endParaRPr lang="en-US"/>
        </a:p>
      </dgm:t>
    </dgm:pt>
    <dgm:pt modelId="{CB3DC2B4-E2B6-40B2-9940-F54646303F5A}" type="pres">
      <dgm:prSet presAssocID="{58756066-5CB4-403F-9AD9-7540C136A4F6}" presName="circleA" presStyleLbl="node1" presStyleIdx="0" presStyleCnt="6"/>
      <dgm:spPr/>
    </dgm:pt>
    <dgm:pt modelId="{3140F587-F7EE-4156-9410-912A222C19AE}" type="pres">
      <dgm:prSet presAssocID="{58756066-5CB4-403F-9AD9-7540C136A4F6}" presName="spaceA" presStyleCnt="0"/>
      <dgm:spPr/>
    </dgm:pt>
    <dgm:pt modelId="{2E3155ED-E55C-4AA3-B2B4-D9CFCF15EE4B}" type="pres">
      <dgm:prSet presAssocID="{3583AE8C-AB35-4058-BC57-55CC98F9DD34}" presName="space" presStyleCnt="0"/>
      <dgm:spPr/>
    </dgm:pt>
    <dgm:pt modelId="{CC5DA26A-709C-4B13-9306-0185E7F834AE}" type="pres">
      <dgm:prSet presAssocID="{DB1C0591-A678-4F00-9D5C-617F2F2B472B}" presName="compositeB" presStyleCnt="0"/>
      <dgm:spPr/>
    </dgm:pt>
    <dgm:pt modelId="{EF607A31-73BC-42C1-BD85-85591285C0A4}" type="pres">
      <dgm:prSet presAssocID="{DB1C0591-A678-4F00-9D5C-617F2F2B472B}" presName="textB" presStyleLbl="revTx" presStyleIdx="1" presStyleCnt="6">
        <dgm:presLayoutVars>
          <dgm:bulletEnabled val="1"/>
        </dgm:presLayoutVars>
      </dgm:prSet>
      <dgm:spPr/>
      <dgm:t>
        <a:bodyPr/>
        <a:lstStyle/>
        <a:p>
          <a:endParaRPr lang="en-US"/>
        </a:p>
      </dgm:t>
    </dgm:pt>
    <dgm:pt modelId="{F1F94B09-334E-429B-9E9D-E635FEE8E89D}" type="pres">
      <dgm:prSet presAssocID="{DB1C0591-A678-4F00-9D5C-617F2F2B472B}" presName="circleB" presStyleLbl="node1" presStyleIdx="1" presStyleCnt="6"/>
      <dgm:spPr/>
    </dgm:pt>
    <dgm:pt modelId="{1C99B3EA-5B98-4CE4-B773-C2EEB58D12C6}" type="pres">
      <dgm:prSet presAssocID="{DB1C0591-A678-4F00-9D5C-617F2F2B472B}" presName="spaceB" presStyleCnt="0"/>
      <dgm:spPr/>
    </dgm:pt>
    <dgm:pt modelId="{82D329D0-BBF0-4110-834A-8FD0DB29FB9E}" type="pres">
      <dgm:prSet presAssocID="{2CB417C9-A882-4CF5-A283-706110B8A4EF}" presName="space" presStyleCnt="0"/>
      <dgm:spPr/>
    </dgm:pt>
    <dgm:pt modelId="{07C8C1B1-7879-431C-B40E-DAA661C90E40}" type="pres">
      <dgm:prSet presAssocID="{A0895B68-3E8F-4654-A104-FD4B44098CB9}" presName="compositeA" presStyleCnt="0"/>
      <dgm:spPr/>
    </dgm:pt>
    <dgm:pt modelId="{AD7EE18D-8A81-4792-9437-DF5FF351A0C3}" type="pres">
      <dgm:prSet presAssocID="{A0895B68-3E8F-4654-A104-FD4B44098CB9}" presName="textA" presStyleLbl="revTx" presStyleIdx="2" presStyleCnt="6">
        <dgm:presLayoutVars>
          <dgm:bulletEnabled val="1"/>
        </dgm:presLayoutVars>
      </dgm:prSet>
      <dgm:spPr/>
      <dgm:t>
        <a:bodyPr/>
        <a:lstStyle/>
        <a:p>
          <a:endParaRPr lang="en-US"/>
        </a:p>
      </dgm:t>
    </dgm:pt>
    <dgm:pt modelId="{C6DDD74D-D8A5-4CAE-A4DC-2FFB9A73C738}" type="pres">
      <dgm:prSet presAssocID="{A0895B68-3E8F-4654-A104-FD4B44098CB9}" presName="circleA" presStyleLbl="node1" presStyleIdx="2" presStyleCnt="6"/>
      <dgm:spPr/>
    </dgm:pt>
    <dgm:pt modelId="{660F7A8D-153A-4D66-83E8-2F73FB19DECB}" type="pres">
      <dgm:prSet presAssocID="{A0895B68-3E8F-4654-A104-FD4B44098CB9}" presName="spaceA" presStyleCnt="0"/>
      <dgm:spPr/>
    </dgm:pt>
    <dgm:pt modelId="{1A38B996-DDBB-4B19-B1C9-4501A3D417DD}" type="pres">
      <dgm:prSet presAssocID="{C85AD5EC-8212-4D80-84F8-1A15BC2DF002}" presName="space" presStyleCnt="0"/>
      <dgm:spPr/>
    </dgm:pt>
    <dgm:pt modelId="{7A4847B8-BFC4-4D92-B96B-09F954D6E036}" type="pres">
      <dgm:prSet presAssocID="{860AAD1B-1889-42F5-8A27-9562B1256694}" presName="compositeB" presStyleCnt="0"/>
      <dgm:spPr/>
    </dgm:pt>
    <dgm:pt modelId="{0E5D3624-E65B-4644-8810-16BBEF19C44E}" type="pres">
      <dgm:prSet presAssocID="{860AAD1B-1889-42F5-8A27-9562B1256694}" presName="textB" presStyleLbl="revTx" presStyleIdx="3" presStyleCnt="6">
        <dgm:presLayoutVars>
          <dgm:bulletEnabled val="1"/>
        </dgm:presLayoutVars>
      </dgm:prSet>
      <dgm:spPr/>
      <dgm:t>
        <a:bodyPr/>
        <a:lstStyle/>
        <a:p>
          <a:endParaRPr lang="en-US"/>
        </a:p>
      </dgm:t>
    </dgm:pt>
    <dgm:pt modelId="{F906292B-0BD6-455B-9429-4A858971BD30}" type="pres">
      <dgm:prSet presAssocID="{860AAD1B-1889-42F5-8A27-9562B1256694}" presName="circleB" presStyleLbl="node1" presStyleIdx="3" presStyleCnt="6"/>
      <dgm:spPr/>
    </dgm:pt>
    <dgm:pt modelId="{637A02B0-0C34-4BDC-88A2-EA12E53F86B0}" type="pres">
      <dgm:prSet presAssocID="{860AAD1B-1889-42F5-8A27-9562B1256694}" presName="spaceB" presStyleCnt="0"/>
      <dgm:spPr/>
    </dgm:pt>
    <dgm:pt modelId="{BDE0DF1E-A440-4389-956C-77BB99DCDE12}" type="pres">
      <dgm:prSet presAssocID="{8C00897B-2C33-4932-A658-3809E1E04582}" presName="space" presStyleCnt="0"/>
      <dgm:spPr/>
    </dgm:pt>
    <dgm:pt modelId="{F9AB39EA-0558-47F6-950E-F8D62B9BFA95}" type="pres">
      <dgm:prSet presAssocID="{98BB17AB-9C46-4CBE-9F3E-896DE35348EE}" presName="compositeA" presStyleCnt="0"/>
      <dgm:spPr/>
    </dgm:pt>
    <dgm:pt modelId="{2687DCC1-9C9B-49FC-A4EC-37BF7CC8036F}" type="pres">
      <dgm:prSet presAssocID="{98BB17AB-9C46-4CBE-9F3E-896DE35348EE}" presName="textA" presStyleLbl="revTx" presStyleIdx="4" presStyleCnt="6">
        <dgm:presLayoutVars>
          <dgm:bulletEnabled val="1"/>
        </dgm:presLayoutVars>
      </dgm:prSet>
      <dgm:spPr/>
      <dgm:t>
        <a:bodyPr/>
        <a:lstStyle/>
        <a:p>
          <a:endParaRPr lang="en-US"/>
        </a:p>
      </dgm:t>
    </dgm:pt>
    <dgm:pt modelId="{60687D16-D3DE-4D2E-A02E-0789171A3815}" type="pres">
      <dgm:prSet presAssocID="{98BB17AB-9C46-4CBE-9F3E-896DE35348EE}" presName="circleA" presStyleLbl="node1" presStyleIdx="4" presStyleCnt="6"/>
      <dgm:spPr/>
    </dgm:pt>
    <dgm:pt modelId="{728BC986-EC49-4354-9E22-498815D299A9}" type="pres">
      <dgm:prSet presAssocID="{98BB17AB-9C46-4CBE-9F3E-896DE35348EE}" presName="spaceA" presStyleCnt="0"/>
      <dgm:spPr/>
    </dgm:pt>
    <dgm:pt modelId="{262A6021-1273-4C7A-84F4-63C959949341}" type="pres">
      <dgm:prSet presAssocID="{D56A8611-1DEB-44A6-AB03-161733CA4BE0}" presName="space" presStyleCnt="0"/>
      <dgm:spPr/>
    </dgm:pt>
    <dgm:pt modelId="{131C2291-83D4-4F58-B291-3BDE6A098F6D}" type="pres">
      <dgm:prSet presAssocID="{0EEDA896-177E-4CD6-B800-3BB9F24007DE}" presName="compositeB" presStyleCnt="0"/>
      <dgm:spPr/>
    </dgm:pt>
    <dgm:pt modelId="{81B4B7C3-6651-4A43-9DE3-F9C45E93AF3A}" type="pres">
      <dgm:prSet presAssocID="{0EEDA896-177E-4CD6-B800-3BB9F24007DE}" presName="textB" presStyleLbl="revTx" presStyleIdx="5" presStyleCnt="6">
        <dgm:presLayoutVars>
          <dgm:bulletEnabled val="1"/>
        </dgm:presLayoutVars>
      </dgm:prSet>
      <dgm:spPr/>
      <dgm:t>
        <a:bodyPr/>
        <a:lstStyle/>
        <a:p>
          <a:endParaRPr lang="en-US"/>
        </a:p>
      </dgm:t>
    </dgm:pt>
    <dgm:pt modelId="{601E24FD-E275-48DA-BD5B-2BD8642FFA81}" type="pres">
      <dgm:prSet presAssocID="{0EEDA896-177E-4CD6-B800-3BB9F24007DE}" presName="circleB" presStyleLbl="node1" presStyleIdx="5" presStyleCnt="6"/>
      <dgm:spPr/>
    </dgm:pt>
    <dgm:pt modelId="{EF8B01B0-3206-4CFA-AA8D-9702BCC3AF35}" type="pres">
      <dgm:prSet presAssocID="{0EEDA896-177E-4CD6-B800-3BB9F24007DE}" presName="spaceB" presStyleCnt="0"/>
      <dgm:spPr/>
    </dgm:pt>
  </dgm:ptLst>
  <dgm:cxnLst>
    <dgm:cxn modelId="{F1291739-E45F-475F-912F-11E7F47E8528}" srcId="{B2E2317C-A270-453A-9160-A0365B318101}" destId="{A0895B68-3E8F-4654-A104-FD4B44098CB9}" srcOrd="2" destOrd="0" parTransId="{C68A0FF2-F67D-4517-A454-A76BD2230062}" sibTransId="{C85AD5EC-8212-4D80-84F8-1A15BC2DF002}"/>
    <dgm:cxn modelId="{135E489D-75B5-4D4E-BDAF-1D1AF10E2C64}" srcId="{B2E2317C-A270-453A-9160-A0365B318101}" destId="{0EEDA896-177E-4CD6-B800-3BB9F24007DE}" srcOrd="5" destOrd="0" parTransId="{29456AA8-48DC-47F1-BA7F-E9320C73F03F}" sibTransId="{238CEC44-AA1B-4E98-BFCD-5D8EF29D8E61}"/>
    <dgm:cxn modelId="{FE260B41-2DDD-4D32-9B95-BFF077180902}" srcId="{B2E2317C-A270-453A-9160-A0365B318101}" destId="{98BB17AB-9C46-4CBE-9F3E-896DE35348EE}" srcOrd="4" destOrd="0" parTransId="{64B36816-69E1-4E91-BEDB-3D08C73176A1}" sibTransId="{D56A8611-1DEB-44A6-AB03-161733CA4BE0}"/>
    <dgm:cxn modelId="{6260C9C1-416F-4F36-BFC8-7FA366625B97}" srcId="{B2E2317C-A270-453A-9160-A0365B318101}" destId="{58756066-5CB4-403F-9AD9-7540C136A4F6}" srcOrd="0" destOrd="0" parTransId="{585A6FC5-33B2-4E6D-B13A-809FD6F0A82A}" sibTransId="{3583AE8C-AB35-4058-BC57-55CC98F9DD34}"/>
    <dgm:cxn modelId="{9126EE23-60F4-4566-BCF7-B22C4CBE1F3E}" type="presOf" srcId="{DB1C0591-A678-4F00-9D5C-617F2F2B472B}" destId="{EF607A31-73BC-42C1-BD85-85591285C0A4}" srcOrd="0" destOrd="0" presId="urn:microsoft.com/office/officeart/2005/8/layout/hProcess11"/>
    <dgm:cxn modelId="{E8FFA9BB-BBFB-4757-97C5-211021C4FFE9}" type="presOf" srcId="{B2E2317C-A270-453A-9160-A0365B318101}" destId="{C74343D4-3B3E-4119-9E5F-B2876256D7BC}" srcOrd="0" destOrd="0" presId="urn:microsoft.com/office/officeart/2005/8/layout/hProcess11"/>
    <dgm:cxn modelId="{994C029A-2235-471F-B55E-28D71144993C}" srcId="{B2E2317C-A270-453A-9160-A0365B318101}" destId="{DB1C0591-A678-4F00-9D5C-617F2F2B472B}" srcOrd="1" destOrd="0" parTransId="{E906E507-5C45-4BE8-9427-8EB6B408D5F3}" sibTransId="{2CB417C9-A882-4CF5-A283-706110B8A4EF}"/>
    <dgm:cxn modelId="{715D220E-5C1B-4D36-AFA3-BD4B362B4DD4}" type="presOf" srcId="{58756066-5CB4-403F-9AD9-7540C136A4F6}" destId="{FF612ED9-AB90-4F3D-AC19-88972B1809CA}" srcOrd="0" destOrd="0" presId="urn:microsoft.com/office/officeart/2005/8/layout/hProcess11"/>
    <dgm:cxn modelId="{8538F6FB-1D79-4E85-880E-9C9FF8CBE43D}" type="presOf" srcId="{A0895B68-3E8F-4654-A104-FD4B44098CB9}" destId="{AD7EE18D-8A81-4792-9437-DF5FF351A0C3}" srcOrd="0" destOrd="0" presId="urn:microsoft.com/office/officeart/2005/8/layout/hProcess11"/>
    <dgm:cxn modelId="{863032A9-3DD2-40CE-B49A-B51EBD7E1F3C}" type="presOf" srcId="{0EEDA896-177E-4CD6-B800-3BB9F24007DE}" destId="{81B4B7C3-6651-4A43-9DE3-F9C45E93AF3A}" srcOrd="0" destOrd="0" presId="urn:microsoft.com/office/officeart/2005/8/layout/hProcess11"/>
    <dgm:cxn modelId="{BFE09591-FD6A-4BD4-BD54-A10F3739DF97}" type="presOf" srcId="{860AAD1B-1889-42F5-8A27-9562B1256694}" destId="{0E5D3624-E65B-4644-8810-16BBEF19C44E}" srcOrd="0" destOrd="0" presId="urn:microsoft.com/office/officeart/2005/8/layout/hProcess11"/>
    <dgm:cxn modelId="{34CF7EF0-7CCD-400D-8C65-17A2798D231C}" srcId="{B2E2317C-A270-453A-9160-A0365B318101}" destId="{860AAD1B-1889-42F5-8A27-9562B1256694}" srcOrd="3" destOrd="0" parTransId="{B0F6C756-3247-469F-A779-C48FF65447A7}" sibTransId="{8C00897B-2C33-4932-A658-3809E1E04582}"/>
    <dgm:cxn modelId="{E6CF22CF-DF9F-4590-ACA4-AF5D4D311B4D}" type="presOf" srcId="{98BB17AB-9C46-4CBE-9F3E-896DE35348EE}" destId="{2687DCC1-9C9B-49FC-A4EC-37BF7CC8036F}" srcOrd="0" destOrd="0" presId="urn:microsoft.com/office/officeart/2005/8/layout/hProcess11"/>
    <dgm:cxn modelId="{04EDF607-2A50-4398-A672-2EA6C5FB7207}" type="presParOf" srcId="{C74343D4-3B3E-4119-9E5F-B2876256D7BC}" destId="{E20EA25B-EB0D-4FD6-978D-6F1D5D91B27E}" srcOrd="0" destOrd="0" presId="urn:microsoft.com/office/officeart/2005/8/layout/hProcess11"/>
    <dgm:cxn modelId="{1F386CCA-71C2-44BD-8A60-2C14F979BFD5}" type="presParOf" srcId="{C74343D4-3B3E-4119-9E5F-B2876256D7BC}" destId="{CB262B7F-4FC1-4F6F-A467-0D8279DA006E}" srcOrd="1" destOrd="0" presId="urn:microsoft.com/office/officeart/2005/8/layout/hProcess11"/>
    <dgm:cxn modelId="{F10EDC0C-19B2-4764-9CF3-70639AA5AFC9}" type="presParOf" srcId="{CB262B7F-4FC1-4F6F-A467-0D8279DA006E}" destId="{056FDECA-4F42-4936-AEAD-E5EDA6BB7AEC}" srcOrd="0" destOrd="0" presId="urn:microsoft.com/office/officeart/2005/8/layout/hProcess11"/>
    <dgm:cxn modelId="{B2A800F5-5E7B-44A1-A8AE-0706720D10F8}" type="presParOf" srcId="{056FDECA-4F42-4936-AEAD-E5EDA6BB7AEC}" destId="{FF612ED9-AB90-4F3D-AC19-88972B1809CA}" srcOrd="0" destOrd="0" presId="urn:microsoft.com/office/officeart/2005/8/layout/hProcess11"/>
    <dgm:cxn modelId="{7D4643FD-051E-43C5-B95D-DF6BA2A6C746}" type="presParOf" srcId="{056FDECA-4F42-4936-AEAD-E5EDA6BB7AEC}" destId="{CB3DC2B4-E2B6-40B2-9940-F54646303F5A}" srcOrd="1" destOrd="0" presId="urn:microsoft.com/office/officeart/2005/8/layout/hProcess11"/>
    <dgm:cxn modelId="{25F2E33B-C307-4DC6-956C-6D05D259B9ED}" type="presParOf" srcId="{056FDECA-4F42-4936-AEAD-E5EDA6BB7AEC}" destId="{3140F587-F7EE-4156-9410-912A222C19AE}" srcOrd="2" destOrd="0" presId="urn:microsoft.com/office/officeart/2005/8/layout/hProcess11"/>
    <dgm:cxn modelId="{327F7E63-234B-4373-9ACE-626B310BE092}" type="presParOf" srcId="{CB262B7F-4FC1-4F6F-A467-0D8279DA006E}" destId="{2E3155ED-E55C-4AA3-B2B4-D9CFCF15EE4B}" srcOrd="1" destOrd="0" presId="urn:microsoft.com/office/officeart/2005/8/layout/hProcess11"/>
    <dgm:cxn modelId="{2BC7CC8B-C607-496B-9395-D2EF9D163902}" type="presParOf" srcId="{CB262B7F-4FC1-4F6F-A467-0D8279DA006E}" destId="{CC5DA26A-709C-4B13-9306-0185E7F834AE}" srcOrd="2" destOrd="0" presId="urn:microsoft.com/office/officeart/2005/8/layout/hProcess11"/>
    <dgm:cxn modelId="{17CFA0B2-D628-4933-873B-7F52DB34AC01}" type="presParOf" srcId="{CC5DA26A-709C-4B13-9306-0185E7F834AE}" destId="{EF607A31-73BC-42C1-BD85-85591285C0A4}" srcOrd="0" destOrd="0" presId="urn:microsoft.com/office/officeart/2005/8/layout/hProcess11"/>
    <dgm:cxn modelId="{E346B853-C88B-46D4-A4F1-31B217BAD1D9}" type="presParOf" srcId="{CC5DA26A-709C-4B13-9306-0185E7F834AE}" destId="{F1F94B09-334E-429B-9E9D-E635FEE8E89D}" srcOrd="1" destOrd="0" presId="urn:microsoft.com/office/officeart/2005/8/layout/hProcess11"/>
    <dgm:cxn modelId="{255B1245-73AB-4183-B710-944AA494E8ED}" type="presParOf" srcId="{CC5DA26A-709C-4B13-9306-0185E7F834AE}" destId="{1C99B3EA-5B98-4CE4-B773-C2EEB58D12C6}" srcOrd="2" destOrd="0" presId="urn:microsoft.com/office/officeart/2005/8/layout/hProcess11"/>
    <dgm:cxn modelId="{E6AF05FC-3C94-42A4-9FC4-037957605219}" type="presParOf" srcId="{CB262B7F-4FC1-4F6F-A467-0D8279DA006E}" destId="{82D329D0-BBF0-4110-834A-8FD0DB29FB9E}" srcOrd="3" destOrd="0" presId="urn:microsoft.com/office/officeart/2005/8/layout/hProcess11"/>
    <dgm:cxn modelId="{5A4C26A8-EA43-43A5-BF36-65AA3B30FE7D}" type="presParOf" srcId="{CB262B7F-4FC1-4F6F-A467-0D8279DA006E}" destId="{07C8C1B1-7879-431C-B40E-DAA661C90E40}" srcOrd="4" destOrd="0" presId="urn:microsoft.com/office/officeart/2005/8/layout/hProcess11"/>
    <dgm:cxn modelId="{F035C162-6671-45BA-9048-6D62E5E361B2}" type="presParOf" srcId="{07C8C1B1-7879-431C-B40E-DAA661C90E40}" destId="{AD7EE18D-8A81-4792-9437-DF5FF351A0C3}" srcOrd="0" destOrd="0" presId="urn:microsoft.com/office/officeart/2005/8/layout/hProcess11"/>
    <dgm:cxn modelId="{E3742579-9144-4AD8-AF34-485251ADE0E5}" type="presParOf" srcId="{07C8C1B1-7879-431C-B40E-DAA661C90E40}" destId="{C6DDD74D-D8A5-4CAE-A4DC-2FFB9A73C738}" srcOrd="1" destOrd="0" presId="urn:microsoft.com/office/officeart/2005/8/layout/hProcess11"/>
    <dgm:cxn modelId="{A823A79A-DF8B-4085-B33C-5DA51D23F06F}" type="presParOf" srcId="{07C8C1B1-7879-431C-B40E-DAA661C90E40}" destId="{660F7A8D-153A-4D66-83E8-2F73FB19DECB}" srcOrd="2" destOrd="0" presId="urn:microsoft.com/office/officeart/2005/8/layout/hProcess11"/>
    <dgm:cxn modelId="{53A4D0F2-CEC0-4036-BF65-40C9D3403C96}" type="presParOf" srcId="{CB262B7F-4FC1-4F6F-A467-0D8279DA006E}" destId="{1A38B996-DDBB-4B19-B1C9-4501A3D417DD}" srcOrd="5" destOrd="0" presId="urn:microsoft.com/office/officeart/2005/8/layout/hProcess11"/>
    <dgm:cxn modelId="{0E28C561-F852-4427-8BB7-5C3236A41634}" type="presParOf" srcId="{CB262B7F-4FC1-4F6F-A467-0D8279DA006E}" destId="{7A4847B8-BFC4-4D92-B96B-09F954D6E036}" srcOrd="6" destOrd="0" presId="urn:microsoft.com/office/officeart/2005/8/layout/hProcess11"/>
    <dgm:cxn modelId="{7B4EB870-206F-4645-AEBD-A02EB25B7516}" type="presParOf" srcId="{7A4847B8-BFC4-4D92-B96B-09F954D6E036}" destId="{0E5D3624-E65B-4644-8810-16BBEF19C44E}" srcOrd="0" destOrd="0" presId="urn:microsoft.com/office/officeart/2005/8/layout/hProcess11"/>
    <dgm:cxn modelId="{A34A5A25-C7C8-485B-8DC0-8FFE23173EF9}" type="presParOf" srcId="{7A4847B8-BFC4-4D92-B96B-09F954D6E036}" destId="{F906292B-0BD6-455B-9429-4A858971BD30}" srcOrd="1" destOrd="0" presId="urn:microsoft.com/office/officeart/2005/8/layout/hProcess11"/>
    <dgm:cxn modelId="{53C3728C-AED6-4CFE-B87C-E235086B9B7B}" type="presParOf" srcId="{7A4847B8-BFC4-4D92-B96B-09F954D6E036}" destId="{637A02B0-0C34-4BDC-88A2-EA12E53F86B0}" srcOrd="2" destOrd="0" presId="urn:microsoft.com/office/officeart/2005/8/layout/hProcess11"/>
    <dgm:cxn modelId="{999B8887-3F9E-43DE-B665-BFD49F5F600B}" type="presParOf" srcId="{CB262B7F-4FC1-4F6F-A467-0D8279DA006E}" destId="{BDE0DF1E-A440-4389-956C-77BB99DCDE12}" srcOrd="7" destOrd="0" presId="urn:microsoft.com/office/officeart/2005/8/layout/hProcess11"/>
    <dgm:cxn modelId="{AF6BED1A-6A07-4F53-BAD2-E42A915F8E97}" type="presParOf" srcId="{CB262B7F-4FC1-4F6F-A467-0D8279DA006E}" destId="{F9AB39EA-0558-47F6-950E-F8D62B9BFA95}" srcOrd="8" destOrd="0" presId="urn:microsoft.com/office/officeart/2005/8/layout/hProcess11"/>
    <dgm:cxn modelId="{4451A26B-A5B0-48B4-A661-DB4C752B9725}" type="presParOf" srcId="{F9AB39EA-0558-47F6-950E-F8D62B9BFA95}" destId="{2687DCC1-9C9B-49FC-A4EC-37BF7CC8036F}" srcOrd="0" destOrd="0" presId="urn:microsoft.com/office/officeart/2005/8/layout/hProcess11"/>
    <dgm:cxn modelId="{16EB1646-0372-4154-A255-EA186A6CB42B}" type="presParOf" srcId="{F9AB39EA-0558-47F6-950E-F8D62B9BFA95}" destId="{60687D16-D3DE-4D2E-A02E-0789171A3815}" srcOrd="1" destOrd="0" presId="urn:microsoft.com/office/officeart/2005/8/layout/hProcess11"/>
    <dgm:cxn modelId="{E07D5D90-DFD1-48C3-B906-4119D2171EE7}" type="presParOf" srcId="{F9AB39EA-0558-47F6-950E-F8D62B9BFA95}" destId="{728BC986-EC49-4354-9E22-498815D299A9}" srcOrd="2" destOrd="0" presId="urn:microsoft.com/office/officeart/2005/8/layout/hProcess11"/>
    <dgm:cxn modelId="{19F9938B-2299-4D0A-A9B2-DFCA2684D7ED}" type="presParOf" srcId="{CB262B7F-4FC1-4F6F-A467-0D8279DA006E}" destId="{262A6021-1273-4C7A-84F4-63C959949341}" srcOrd="9" destOrd="0" presId="urn:microsoft.com/office/officeart/2005/8/layout/hProcess11"/>
    <dgm:cxn modelId="{2E457692-FAAB-414F-8DB2-023E781A9B46}" type="presParOf" srcId="{CB262B7F-4FC1-4F6F-A467-0D8279DA006E}" destId="{131C2291-83D4-4F58-B291-3BDE6A098F6D}" srcOrd="10" destOrd="0" presId="urn:microsoft.com/office/officeart/2005/8/layout/hProcess11"/>
    <dgm:cxn modelId="{59859D71-15B3-49A7-A314-16D5946BEE93}" type="presParOf" srcId="{131C2291-83D4-4F58-B291-3BDE6A098F6D}" destId="{81B4B7C3-6651-4A43-9DE3-F9C45E93AF3A}" srcOrd="0" destOrd="0" presId="urn:microsoft.com/office/officeart/2005/8/layout/hProcess11"/>
    <dgm:cxn modelId="{5CB0CAA1-36FF-461E-AEE4-A8305BBE50EB}" type="presParOf" srcId="{131C2291-83D4-4F58-B291-3BDE6A098F6D}" destId="{601E24FD-E275-48DA-BD5B-2BD8642FFA81}" srcOrd="1" destOrd="0" presId="urn:microsoft.com/office/officeart/2005/8/layout/hProcess11"/>
    <dgm:cxn modelId="{09B1A4E2-57D0-435A-A590-43F35B09E96C}" type="presParOf" srcId="{131C2291-83D4-4F58-B291-3BDE6A098F6D}" destId="{EF8B01B0-3206-4CFA-AA8D-9702BCC3AF35}" srcOrd="2" destOrd="0" presId="urn:microsoft.com/office/officeart/2005/8/layout/hProcess11"/>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4873AF36-B990-471C-BE0A-FA93F475E2A4}" type="datetimeFigureOut">
              <a:rPr lang="en-US" smtClean="0"/>
              <a:t>14/07/2008</a:t>
            </a:fld>
            <a:endParaRPr 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C8866A20-1AF6-4D89-AE6C-E2C23330FAC7}"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4C3166C7-60C7-4145-B1B3-603EF6AD20F2}" type="datetimeFigureOut">
              <a:rPr lang="en-US" smtClean="0"/>
              <a:pPr/>
              <a:t>14/07/2008</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C00096AE-0676-4EF0-ABC2-58710F343B1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Local_minima"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Ising_model" TargetMode="External"/><Relationship Id="rId5" Type="http://schemas.openxmlformats.org/officeDocument/2006/relationships/hyperlink" Target="http://en.wikipedia.org/wiki/Physics" TargetMode="External"/><Relationship Id="rId4" Type="http://schemas.openxmlformats.org/officeDocument/2006/relationships/hyperlink" Target="http://en.wikipedia.org/wiki/Lyapunov_functio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Boltzmann_machin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Demonstration:</a:t>
            </a:r>
          </a:p>
          <a:p>
            <a:r>
              <a:rPr lang="en-US" noProof="0" dirty="0" smtClean="0"/>
              <a:t>http://www.heatonresearch.com/articles/61/page1.html</a:t>
            </a:r>
          </a:p>
          <a:p>
            <a:endParaRPr lang="en-US" noProof="0" dirty="0" smtClean="0"/>
          </a:p>
        </p:txBody>
      </p:sp>
      <p:sp>
        <p:nvSpPr>
          <p:cNvPr id="4" name="Slide Number Placeholder 3"/>
          <p:cNvSpPr>
            <a:spLocks noGrp="1"/>
          </p:cNvSpPr>
          <p:nvPr>
            <p:ph type="sldNum" sz="quarter" idx="10"/>
          </p:nvPr>
        </p:nvSpPr>
        <p:spPr/>
        <p:txBody>
          <a:bodyPr/>
          <a:lstStyle/>
          <a:p>
            <a:fld id="{C00096AE-0676-4EF0-ABC2-58710F343B1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Grover applies</a:t>
            </a:r>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2400" dirty="0" smtClean="0">
                <a:latin typeface="Arial" charset="0"/>
              </a:rPr>
              <a:t>There are now 2 types of undesirable states:</a:t>
            </a:r>
          </a:p>
          <a:p>
            <a:pPr marL="914400" lvl="1" indent="-457200">
              <a:buFont typeface="+mj-lt"/>
              <a:buAutoNum type="arabicPeriod"/>
            </a:pPr>
            <a:r>
              <a:rPr lang="en-US" sz="2400" dirty="0" smtClean="0">
                <a:latin typeface="Arial" charset="0"/>
              </a:rPr>
              <a:t>Those that existed in the superposition to start with but are not the state we are looking for</a:t>
            </a:r>
          </a:p>
          <a:p>
            <a:pPr marL="914400" lvl="1" indent="-457200">
              <a:buFont typeface="+mj-lt"/>
              <a:buAutoNum type="arabicPeriod"/>
            </a:pPr>
            <a:r>
              <a:rPr lang="en-US" sz="2400" dirty="0" smtClean="0">
                <a:latin typeface="Arial" charset="0"/>
              </a:rPr>
              <a:t>Those that were not the original superposition</a:t>
            </a:r>
            <a:r>
              <a:rPr lang="en-US" sz="2400" baseline="0" dirty="0" smtClean="0">
                <a:latin typeface="Arial" charset="0"/>
              </a:rPr>
              <a:t> but were introduced into the superposition by the G operator</a:t>
            </a:r>
            <a:endParaRPr lang="en-US" sz="2400" dirty="0" smtClean="0">
              <a:latin typeface="Arial" charset="0"/>
            </a:endParaRPr>
          </a:p>
        </p:txBody>
      </p:sp>
      <p:sp>
        <p:nvSpPr>
          <p:cNvPr id="4" name="Slide Number Placeholder 3"/>
          <p:cNvSpPr>
            <a:spLocks noGrp="1"/>
          </p:cNvSpPr>
          <p:nvPr>
            <p:ph type="sldNum" sz="quarter" idx="10"/>
          </p:nvPr>
        </p:nvSpPr>
        <p:spPr/>
        <p:txBody>
          <a:bodyPr/>
          <a:lstStyle/>
          <a:p>
            <a:fld id="{C00096AE-0676-4EF0-ABC2-58710F343B1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Grover applies</a:t>
            </a:r>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http://www.shef.ac.uk/psychology/gurney/notes/l5/section3_1.html#SECTION0001000000000000000</a:t>
            </a:r>
          </a:p>
        </p:txBody>
      </p:sp>
      <p:sp>
        <p:nvSpPr>
          <p:cNvPr id="4" name="Slide Number Placeholder 3"/>
          <p:cNvSpPr>
            <a:spLocks noGrp="1"/>
          </p:cNvSpPr>
          <p:nvPr>
            <p:ph type="sldNum" sz="quarter" idx="10"/>
          </p:nvPr>
        </p:nvSpPr>
        <p:spPr/>
        <p:txBody>
          <a:bodyPr/>
          <a:lstStyle/>
          <a:p>
            <a:fld id="{C00096AE-0676-4EF0-ABC2-58710F343B1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http://www.shef.ac.uk/psychology/gurney/notes/l5/section3_1.html#SECTION0001000000000000000</a:t>
            </a:r>
          </a:p>
        </p:txBody>
      </p:sp>
      <p:sp>
        <p:nvSpPr>
          <p:cNvPr id="4" name="Slide Number Placeholder 3"/>
          <p:cNvSpPr>
            <a:spLocks noGrp="1"/>
          </p:cNvSpPr>
          <p:nvPr>
            <p:ph type="sldNum" sz="quarter" idx="10"/>
          </p:nvPr>
        </p:nvSpPr>
        <p:spPr/>
        <p:txBody>
          <a:bodyPr/>
          <a:lstStyle/>
          <a:p>
            <a:fld id="{C00096AE-0676-4EF0-ABC2-58710F343B1E}"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C00096AE-0676-4EF0-ABC2-58710F343B1E}"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0096AE-0676-4EF0-ABC2-58710F343B1E}" type="slidenum">
              <a:rPr lang="en-US" smtClean="0"/>
              <a:pPr/>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in class: http://www.comp.nus.edu.sg/~pris/AssociativeMemory/HopfieldModel.html</a:t>
            </a:r>
          </a:p>
          <a:p>
            <a:r>
              <a:rPr lang="en-US" dirty="0" smtClean="0"/>
              <a:t>1. The units in Hopfield nets are binary threshold units, i.e. the units only take on two different values for their states and the value is determined by whether or not the units' input exceeds their threshold. Hopfield nets can either have units that take on values of 1 or -1, or units that take on values of 1 or 0. So, the two possible definitions for unit </a:t>
            </a:r>
            <a:r>
              <a:rPr lang="en-US" i="1" dirty="0" err="1" smtClean="0"/>
              <a:t>i'</a:t>
            </a:r>
            <a:r>
              <a:rPr lang="en-US" dirty="0" err="1" smtClean="0"/>
              <a:t>s</a:t>
            </a:r>
            <a:r>
              <a:rPr lang="en-US" dirty="0" smtClean="0"/>
              <a:t> activation, </a:t>
            </a:r>
            <a:r>
              <a:rPr lang="en-US" i="1" dirty="0" err="1" smtClean="0"/>
              <a:t>a</a:t>
            </a:r>
            <a:r>
              <a:rPr lang="en-US" i="1" baseline="-25000" dirty="0" err="1" smtClean="0"/>
              <a:t>i</a:t>
            </a:r>
            <a:r>
              <a:rPr lang="en-US" dirty="0" smtClean="0"/>
              <a:t>, are:</a:t>
            </a:r>
            <a:endParaRPr lang="en-US" noProof="0" dirty="0" smtClean="0"/>
          </a:p>
          <a:p>
            <a:endParaRPr lang="en-US" noProof="0" dirty="0" smtClean="0"/>
          </a:p>
          <a:p>
            <a:r>
              <a:rPr lang="en-US" noProof="0" dirty="0" smtClean="0"/>
              <a:t>2. </a:t>
            </a:r>
            <a:r>
              <a:rPr lang="en-US" dirty="0" smtClean="0"/>
              <a:t>Hopfield nets have a scalar value associated with each state of the network referred to as the "energy", E, of the network, where:</a:t>
            </a:r>
          </a:p>
          <a:p>
            <a:r>
              <a:rPr lang="en-US" dirty="0" smtClean="0"/>
              <a:t>This value is called the "energy" because the definition ensures that if units are randomly chosen to update their activations the network will converge to states which are </a:t>
            </a:r>
            <a:r>
              <a:rPr lang="en-US" dirty="0" smtClean="0">
                <a:hlinkClick r:id="rId3" tooltip="Local minima"/>
              </a:rPr>
              <a:t>local minima</a:t>
            </a:r>
            <a:r>
              <a:rPr lang="en-US" dirty="0" smtClean="0"/>
              <a:t> in the energy function (which is considered to be a </a:t>
            </a:r>
            <a:r>
              <a:rPr lang="en-US" dirty="0" err="1" smtClean="0">
                <a:hlinkClick r:id="rId4" tooltip="Lyapunov function"/>
              </a:rPr>
              <a:t>Lyapunov</a:t>
            </a:r>
            <a:r>
              <a:rPr lang="en-US" dirty="0" smtClean="0">
                <a:hlinkClick r:id="rId4" tooltip="Lyapunov function"/>
              </a:rPr>
              <a:t> function</a:t>
            </a:r>
            <a:r>
              <a:rPr lang="en-US" dirty="0" smtClean="0"/>
              <a:t>). Thus, if a state is a local minimum in the energy function it is a stable state for the network. Note that this energy function belongs to a general class of models in </a:t>
            </a:r>
            <a:r>
              <a:rPr lang="en-US" dirty="0" smtClean="0">
                <a:hlinkClick r:id="rId5" tooltip="Physics"/>
              </a:rPr>
              <a:t>physics</a:t>
            </a:r>
            <a:r>
              <a:rPr lang="en-US" dirty="0" smtClean="0"/>
              <a:t>, under the name of </a:t>
            </a:r>
            <a:r>
              <a:rPr lang="en-US" dirty="0" err="1" smtClean="0">
                <a:hlinkClick r:id="rId6" tooltip="Ising model"/>
              </a:rPr>
              <a:t>Ising</a:t>
            </a:r>
            <a:r>
              <a:rPr lang="en-US" dirty="0" smtClean="0">
                <a:hlinkClick r:id="rId6" tooltip="Ising model"/>
              </a:rPr>
              <a:t> models</a:t>
            </a:r>
            <a:r>
              <a:rPr lang="en-US" dirty="0" smtClean="0"/>
              <a:t>.</a:t>
            </a:r>
          </a:p>
          <a:p>
            <a:endParaRPr lang="en-US" noProof="0" dirty="0" smtClean="0"/>
          </a:p>
          <a:p>
            <a:endParaRPr lang="en-US" noProof="0" dirty="0" smtClean="0"/>
          </a:p>
          <a:p>
            <a:r>
              <a:rPr lang="en-US" noProof="0" dirty="0" smtClean="0"/>
              <a:t>http://www.neural-networks-at-your-fingertips.com/</a:t>
            </a:r>
          </a:p>
          <a:p>
            <a:r>
              <a:rPr lang="en-US" noProof="0" dirty="0" smtClean="0"/>
              <a:t>http://www3.itu.edu.tr/~okerol/Grovers%20Algorithm_Ferhat%20Karakoc.ppt.pdf</a:t>
            </a:r>
          </a:p>
          <a:p>
            <a:r>
              <a:rPr lang="en-US" noProof="0" dirty="0" smtClean="0"/>
              <a:t>http://www.springerlink.com/content/wp2506r752qv1623/</a:t>
            </a:r>
          </a:p>
        </p:txBody>
      </p:sp>
      <p:sp>
        <p:nvSpPr>
          <p:cNvPr id="4" name="Slide Number Placeholder 3"/>
          <p:cNvSpPr>
            <a:spLocks noGrp="1"/>
          </p:cNvSpPr>
          <p:nvPr>
            <p:ph type="sldNum" sz="quarter" idx="10"/>
          </p:nvPr>
        </p:nvSpPr>
        <p:spPr/>
        <p:txBody>
          <a:bodyPr/>
          <a:lstStyle/>
          <a:p>
            <a:fld id="{C00096AE-0676-4EF0-ABC2-58710F343B1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each step, pick a node at random. The node's behavior is then deterministic: it moves to a state to minimize the energy of itself and its neighbors. (In contrast, the </a:t>
            </a:r>
            <a:r>
              <a:rPr lang="en-US" dirty="0" smtClean="0">
                <a:hlinkClick r:id="rId3" tooltip="Boltzmann machine"/>
              </a:rPr>
              <a:t>Boltzmann machine</a:t>
            </a:r>
            <a:r>
              <a:rPr lang="en-US" dirty="0" smtClean="0"/>
              <a:t> has a stochastic update rule.)</a:t>
            </a:r>
            <a:endParaRPr lang="en-US" noProof="0" dirty="0" smtClean="0"/>
          </a:p>
          <a:p>
            <a:endParaRPr lang="en-US" noProof="0" dirty="0" smtClean="0"/>
          </a:p>
        </p:txBody>
      </p:sp>
      <p:sp>
        <p:nvSpPr>
          <p:cNvPr id="4" name="Slide Number Placeholder 3"/>
          <p:cNvSpPr>
            <a:spLocks noGrp="1"/>
          </p:cNvSpPr>
          <p:nvPr>
            <p:ph type="sldNum" sz="quarter" idx="10"/>
          </p:nvPr>
        </p:nvSpPr>
        <p:spPr/>
        <p:txBody>
          <a:bodyPr/>
          <a:lstStyle/>
          <a:p>
            <a:fld id="{C00096AE-0676-4EF0-ABC2-58710F343B1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smtClean="0"/>
          </a:p>
        </p:txBody>
      </p:sp>
      <p:sp>
        <p:nvSpPr>
          <p:cNvPr id="4" name="Slide Number Placeholder 3"/>
          <p:cNvSpPr>
            <a:spLocks noGrp="1"/>
          </p:cNvSpPr>
          <p:nvPr>
            <p:ph type="sldNum" sz="quarter" idx="10"/>
          </p:nvPr>
        </p:nvSpPr>
        <p:spPr/>
        <p:txBody>
          <a:bodyPr/>
          <a:lstStyle/>
          <a:p>
            <a:fld id="{C00096AE-0676-4EF0-ABC2-58710F343B1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smtClean="0"/>
          </a:p>
        </p:txBody>
      </p:sp>
      <p:sp>
        <p:nvSpPr>
          <p:cNvPr id="4" name="Slide Number Placeholder 3"/>
          <p:cNvSpPr>
            <a:spLocks noGrp="1"/>
          </p:cNvSpPr>
          <p:nvPr>
            <p:ph type="sldNum" sz="quarter" idx="10"/>
          </p:nvPr>
        </p:nvSpPr>
        <p:spPr/>
        <p:txBody>
          <a:bodyPr/>
          <a:lstStyle/>
          <a:p>
            <a:fld id="{C00096AE-0676-4EF0-ABC2-58710F343B1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DCAA518E-B133-4E95-926B-9429E240827B}" type="datetimeFigureOut">
              <a:rPr lang="fr-FR"/>
              <a:pPr>
                <a:defRPr/>
              </a:pPr>
              <a:t>14/07/2008</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79619774-6C61-4CD1-9047-3A1B624AD1FC}"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8921C233-DDF4-47FB-AC5A-07515432F92A}" type="datetimeFigureOut">
              <a:rPr lang="fr-FR"/>
              <a:pPr>
                <a:defRPr/>
              </a:pPr>
              <a:t>14/07/2008</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2A52392E-A004-40B6-91FD-F055882CCCA7}"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BA01EA3E-91DB-424E-91E6-2F8A6381FA0B}" type="datetimeFigureOut">
              <a:rPr lang="fr-FR"/>
              <a:pPr>
                <a:defRPr/>
              </a:pPr>
              <a:t>14/07/2008</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C58D1C6-16A9-44FF-ACF4-71459CED8037}"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88FDDC96-67B2-4FAA-A770-1EFD121C0354}" type="datetimeFigureOut">
              <a:rPr lang="fr-FR"/>
              <a:pPr>
                <a:defRPr/>
              </a:pPr>
              <a:t>14/07/2008</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262A19BF-AC39-41C0-813B-8C761405F1B3}"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3AC93D9-67C0-44E4-9435-85358063B168}" type="datetimeFigureOut">
              <a:rPr lang="fr-FR"/>
              <a:pPr>
                <a:defRPr/>
              </a:pPr>
              <a:t>14/07/2008</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5A3D8F2-7862-4ECD-87AF-B34E18CD6E49}"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9BDB20A-DBB6-47E6-B4B6-534441877C7B}" type="datetimeFigureOut">
              <a:rPr lang="fr-FR"/>
              <a:pPr>
                <a:defRPr/>
              </a:pPr>
              <a:t>14/07/2008</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F39EEBFA-DADB-463F-93DE-B18BF1BC5CDC}"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017244AB-8B77-4ABE-9393-CBD64596C2CD}" type="datetimeFigureOut">
              <a:rPr lang="fr-FR"/>
              <a:pPr>
                <a:defRPr/>
              </a:pPr>
              <a:t>14/07/2008</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7F7E8454-8201-44A1-B648-C235CCD59810}"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9339CA9C-89A2-40C5-BB97-166A18B39CD6}" type="datetimeFigureOut">
              <a:rPr lang="fr-FR"/>
              <a:pPr>
                <a:defRPr/>
              </a:pPr>
              <a:t>14/07/2008</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6DF4FAB1-D0E6-48FE-83DB-CE143BEB43C9}"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1C0DD8D-A0AD-48E6-A412-DF574E3F648A}" type="datetimeFigureOut">
              <a:rPr lang="fr-FR"/>
              <a:pPr>
                <a:defRPr/>
              </a:pPr>
              <a:t>14/07/2008</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F02EC48A-EF98-4722-A705-58F1948EA3A3}"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0B0CC49-1A41-4462-B056-E8369F66B7B1}" type="datetimeFigureOut">
              <a:rPr lang="fr-FR"/>
              <a:pPr>
                <a:defRPr/>
              </a:pPr>
              <a:t>14/07/2008</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0941CF59-B3C1-444F-94FB-14E35B127008}"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59F7332-ADD4-47A3-AF3B-EC05C1EB4772}" type="datetimeFigureOut">
              <a:rPr lang="fr-FR"/>
              <a:pPr>
                <a:defRPr/>
              </a:pPr>
              <a:t>14/07/2008</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97ECD093-B119-48FA-8DA9-09BC1A17FCEA}"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DE9D5DA-251E-4FD6-8077-597110999EB4}" type="datetimeFigureOut">
              <a:rPr lang="fr-FR"/>
              <a:pPr>
                <a:defRPr/>
              </a:pPr>
              <a:t>14/07/2008</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36AA479-F43D-451C-AF7A-1370D9519960}"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6.bin"/><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7.bin"/><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8.bin"/><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9.bin"/><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0.bin"/><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11.bin"/><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12.bin"/><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13.bin"/><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oleObject" Target="../embeddings/oleObject14.bin"/><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oleObject15.bin"/><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16.bin"/><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24.png"/><Relationship Id="rId5" Type="http://schemas.openxmlformats.org/officeDocument/2006/relationships/oleObject" Target="../embeddings/oleObject17.bin"/><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26.png"/><Relationship Id="rId5" Type="http://schemas.openxmlformats.org/officeDocument/2006/relationships/oleObject" Target="../embeddings/oleObject18.bin"/><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36.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oleObject" Target="../embeddings/oleObject19.bin"/><Relationship Id="rId10" Type="http://schemas.openxmlformats.org/officeDocument/2006/relationships/image" Target="../media/image32.png"/><Relationship Id="rId4" Type="http://schemas.openxmlformats.org/officeDocument/2006/relationships/image" Target="../media/image2.jpeg"/><Relationship Id="rId9" Type="http://schemas.openxmlformats.org/officeDocument/2006/relationships/image" Target="../media/image31.png"/></Relationships>
</file>

<file path=ppt/slides/_rels/slide3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37.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34.png"/><Relationship Id="rId5" Type="http://schemas.openxmlformats.org/officeDocument/2006/relationships/oleObject" Target="../embeddings/oleObject20.bin"/><Relationship Id="rId4" Type="http://schemas.openxmlformats.org/officeDocument/2006/relationships/image" Target="../media/image2.jpeg"/><Relationship Id="rId9"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oleObject" Target="../embeddings/oleObject21.bin"/><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39.xml"/><Relationship Id="rId7" Type="http://schemas.openxmlformats.org/officeDocument/2006/relationships/diagramLayout" Target="../diagrams/layout1.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diagramData" Target="../diagrams/data1.xml"/><Relationship Id="rId5" Type="http://schemas.openxmlformats.org/officeDocument/2006/relationships/oleObject" Target="../embeddings/oleObject22.bin"/><Relationship Id="rId4" Type="http://schemas.openxmlformats.org/officeDocument/2006/relationships/image" Target="../media/image2.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38.png"/><Relationship Id="rId5" Type="http://schemas.openxmlformats.org/officeDocument/2006/relationships/oleObject" Target="../embeddings/oleObject23.bin"/><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39.png"/><Relationship Id="rId5" Type="http://schemas.openxmlformats.org/officeDocument/2006/relationships/oleObject" Target="../embeddings/oleObject24.bin"/><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oleObject" Target="../embeddings/oleObject25.bin"/><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43.xml"/><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40.png"/><Relationship Id="rId5" Type="http://schemas.openxmlformats.org/officeDocument/2006/relationships/oleObject" Target="../embeddings/oleObject26.bin"/><Relationship Id="rId10" Type="http://schemas.openxmlformats.org/officeDocument/2006/relationships/image" Target="../media/image44.png"/><Relationship Id="rId4" Type="http://schemas.openxmlformats.org/officeDocument/2006/relationships/image" Target="../media/image2.jpeg"/><Relationship Id="rId9" Type="http://schemas.openxmlformats.org/officeDocument/2006/relationships/image" Target="../media/image43.png"/></Relationships>
</file>

<file path=ppt/slides/_rels/slide4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44.xml"/><Relationship Id="rId7" Type="http://schemas.openxmlformats.org/officeDocument/2006/relationships/image" Target="../media/image46.png"/><Relationship Id="rId12"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oleObject" Target="../embeddings/oleObject27.bin"/><Relationship Id="rId10" Type="http://schemas.openxmlformats.org/officeDocument/2006/relationships/image" Target="../media/image49.png"/><Relationship Id="rId4" Type="http://schemas.openxmlformats.org/officeDocument/2006/relationships/image" Target="../media/image2.jpeg"/><Relationship Id="rId9" Type="http://schemas.openxmlformats.org/officeDocument/2006/relationships/image" Target="../media/image48.png"/></Relationships>
</file>

<file path=ppt/slides/_rels/slide4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45.xml"/><Relationship Id="rId7"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51.png"/><Relationship Id="rId5" Type="http://schemas.openxmlformats.org/officeDocument/2006/relationships/oleObject" Target="../embeddings/oleObject28.bin"/><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46.xml"/><Relationship Id="rId7" Type="http://schemas.openxmlformats.org/officeDocument/2006/relationships/image" Target="../media/image54.png"/><Relationship Id="rId12"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oleObject" Target="../embeddings/oleObject29.bin"/><Relationship Id="rId10" Type="http://schemas.openxmlformats.org/officeDocument/2006/relationships/image" Target="../media/image57.png"/><Relationship Id="rId4" Type="http://schemas.openxmlformats.org/officeDocument/2006/relationships/image" Target="../media/image2.jpeg"/><Relationship Id="rId9" Type="http://schemas.openxmlformats.org/officeDocument/2006/relationships/image" Target="../media/image56.png"/></Relationships>
</file>

<file path=ppt/slides/_rels/slide4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47.xml"/><Relationship Id="rId7" Type="http://schemas.openxmlformats.org/officeDocument/2006/relationships/image" Target="../media/image59.png"/><Relationship Id="rId12"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54.png"/><Relationship Id="rId11" Type="http://schemas.openxmlformats.org/officeDocument/2006/relationships/image" Target="../media/image63.png"/><Relationship Id="rId5" Type="http://schemas.openxmlformats.org/officeDocument/2006/relationships/oleObject" Target="../embeddings/oleObject30.bin"/><Relationship Id="rId10" Type="http://schemas.openxmlformats.org/officeDocument/2006/relationships/image" Target="../media/image62.png"/><Relationship Id="rId4" Type="http://schemas.openxmlformats.org/officeDocument/2006/relationships/image" Target="../media/image2.jpeg"/><Relationship Id="rId9"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64.png"/><Relationship Id="rId5" Type="http://schemas.openxmlformats.org/officeDocument/2006/relationships/oleObject" Target="../embeddings/oleObject31.bin"/><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oleObject" Target="../embeddings/oleObject32.bin"/><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oleObject" Target="../embeddings/oleObject33.bin"/><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1987550"/>
            <a:ext cx="5243513" cy="727075"/>
          </a:xfrm>
        </p:spPr>
        <p:txBody>
          <a:bodyPr/>
          <a:lstStyle/>
          <a:p>
            <a:pPr algn="l"/>
            <a:r>
              <a:rPr lang="fr-CA" sz="3200" dirty="0" smtClean="0">
                <a:solidFill>
                  <a:schemeClr val="bg1"/>
                </a:solidFill>
              </a:rPr>
              <a:t>Quantum Associative Memory</a:t>
            </a:r>
          </a:p>
        </p:txBody>
      </p:sp>
      <p:sp>
        <p:nvSpPr>
          <p:cNvPr id="4" name="Rectangle 3"/>
          <p:cNvSpPr/>
          <p:nvPr/>
        </p:nvSpPr>
        <p:spPr>
          <a:xfrm>
            <a:off x="7143768" y="6500858"/>
            <a:ext cx="1928794" cy="285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1" name="Sous-titre 2"/>
          <p:cNvSpPr>
            <a:spLocks noGrp="1"/>
          </p:cNvSpPr>
          <p:nvPr>
            <p:ph type="subTitle" idx="1"/>
          </p:nvPr>
        </p:nvSpPr>
        <p:spPr>
          <a:xfrm>
            <a:off x="6858016" y="6429420"/>
            <a:ext cx="2143108" cy="428604"/>
          </a:xfrm>
        </p:spPr>
        <p:txBody>
          <a:bodyPr/>
          <a:lstStyle/>
          <a:p>
            <a:pPr algn="r"/>
            <a:r>
              <a:rPr lang="fr-CA" sz="2400" dirty="0" smtClean="0">
                <a:solidFill>
                  <a:schemeClr val="bg1"/>
                </a:solidFill>
              </a:rPr>
              <a:t>Kira Radinsky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r>
              <a:rPr lang="en-US" sz="4800" dirty="0" smtClean="0">
                <a:solidFill>
                  <a:schemeClr val="tx2"/>
                </a:solidFill>
              </a:rPr>
              <a:t>Classic Associative memory – Problems</a:t>
            </a:r>
          </a:p>
        </p:txBody>
      </p:sp>
      <p:sp>
        <p:nvSpPr>
          <p:cNvPr id="4099" name="Espace réservé du contenu 2"/>
          <p:cNvSpPr>
            <a:spLocks noGrp="1"/>
          </p:cNvSpPr>
          <p:nvPr>
            <p:ph idx="1"/>
          </p:nvPr>
        </p:nvSpPr>
        <p:spPr>
          <a:xfrm>
            <a:off x="1928794" y="1571613"/>
            <a:ext cx="6686550" cy="2000264"/>
          </a:xfrm>
        </p:spPr>
        <p:txBody>
          <a:bodyPr/>
          <a:lstStyle/>
          <a:p>
            <a:pPr lvl="1">
              <a:buNone/>
            </a:pPr>
            <a:endParaRPr lang="fr-CA" dirty="0" smtClean="0">
              <a:solidFill>
                <a:schemeClr val="tx2"/>
              </a:solidFill>
            </a:endParaRPr>
          </a:p>
          <a:p>
            <a:pPr lvl="1">
              <a:buNone/>
            </a:pPr>
            <a:endParaRPr lang="fr-CA" dirty="0" smtClean="0">
              <a:solidFill>
                <a:schemeClr val="tx2"/>
              </a:solidFill>
            </a:endParaRP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9" name="Espace réservé du contenu 2"/>
          <p:cNvSpPr txBox="1">
            <a:spLocks/>
          </p:cNvSpPr>
          <p:nvPr/>
        </p:nvSpPr>
        <p:spPr bwMode="auto">
          <a:xfrm>
            <a:off x="2081194" y="1724012"/>
            <a:ext cx="66865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tabLst/>
              <a:defRPr/>
            </a:pPr>
            <a:endParaRPr kumimoji="0" lang="fr-CA" sz="28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21" name="Espace réservé du contenu 2"/>
          <p:cNvSpPr txBox="1">
            <a:spLocks/>
          </p:cNvSpPr>
          <p:nvPr/>
        </p:nvSpPr>
        <p:spPr bwMode="auto">
          <a:xfrm>
            <a:off x="2071670" y="1643050"/>
            <a:ext cx="6686550" cy="47149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Correction</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Storage</a:t>
            </a:r>
          </a:p>
          <a:p>
            <a:pPr marL="800100" lvl="1" indent="-342900">
              <a:spcBef>
                <a:spcPct val="20000"/>
              </a:spcBef>
              <a:buFont typeface="Arial" charset="0"/>
              <a:buChar char="•"/>
            </a:pPr>
            <a:r>
              <a:rPr lang="en-US" dirty="0" smtClean="0"/>
              <a:t>Storing patterns of length n requires:</a:t>
            </a:r>
          </a:p>
          <a:p>
            <a:pPr marL="1257300" lvl="2" indent="-342900">
              <a:spcBef>
                <a:spcPct val="20000"/>
              </a:spcBef>
              <a:buFont typeface="Arial" charset="0"/>
              <a:buChar char="•"/>
            </a:pPr>
            <a:r>
              <a:rPr lang="en-US" dirty="0" smtClean="0"/>
              <a:t>n neurons</a:t>
            </a:r>
          </a:p>
          <a:p>
            <a:pPr marL="1257300" lvl="2" indent="-342900">
              <a:spcBef>
                <a:spcPct val="20000"/>
              </a:spcBef>
              <a:buFont typeface="Arial" charset="0"/>
              <a:buChar char="•"/>
            </a:pPr>
            <a:r>
              <a:rPr lang="en-US" dirty="0" smtClean="0"/>
              <a:t>Memory m is limited: m&lt; </a:t>
            </a:r>
            <a:r>
              <a:rPr lang="en-US" dirty="0" err="1" smtClean="0"/>
              <a:t>kn</a:t>
            </a:r>
            <a:endParaRPr lang="en-US" dirty="0" smtClean="0"/>
          </a:p>
          <a:p>
            <a:pPr marL="1257300" lvl="2" indent="-342900">
              <a:spcBef>
                <a:spcPct val="20000"/>
              </a:spcBef>
              <a:buFont typeface="Arial" charset="0"/>
              <a:buChar char="•"/>
            </a:pPr>
            <a:r>
              <a:rPr lang="en-US" dirty="0" smtClean="0"/>
              <a:t>K typically 0.15 &lt;k&lt;0.5</a:t>
            </a:r>
          </a:p>
          <a:p>
            <a:pPr marL="342900" lvl="0" indent="-342900">
              <a:spcBef>
                <a:spcPct val="20000"/>
              </a:spcBef>
              <a:buFont typeface="Arial" charset="0"/>
              <a:buChar char="•"/>
              <a:defRPr/>
            </a:pPr>
            <a:endParaRPr lang="en-US" sz="3200" dirty="0" smtClean="0">
              <a:solidFill>
                <a:schemeClr val="tx2"/>
              </a:solidFill>
              <a:latin typeface="+mn-lt"/>
            </a:endParaRPr>
          </a:p>
          <a:p>
            <a:pPr marL="342900" lvl="0" indent="-342900">
              <a:spcBef>
                <a:spcPct val="20000"/>
              </a:spcBef>
              <a:buFont typeface="Arial" charset="0"/>
              <a:buChar char="•"/>
              <a:defRPr/>
            </a:pPr>
            <a:r>
              <a:rPr lang="en-US" sz="3200" dirty="0" smtClean="0">
                <a:solidFill>
                  <a:schemeClr val="tx2"/>
                </a:solidFill>
                <a:latin typeface="+mn-lt"/>
              </a:rPr>
              <a:t>Solution</a:t>
            </a:r>
          </a:p>
          <a:p>
            <a:pPr marL="800100" lvl="1" indent="-342900">
              <a:spcBef>
                <a:spcPct val="20000"/>
              </a:spcBef>
              <a:buFont typeface="Arial" charset="0"/>
              <a:buChar char="•"/>
            </a:pPr>
            <a:r>
              <a:rPr lang="en-US" dirty="0" smtClean="0"/>
              <a:t>Quantum Associative memory</a:t>
            </a:r>
          </a:p>
          <a:p>
            <a:pPr marL="1257300" lvl="2" indent="-342900">
              <a:spcBef>
                <a:spcPct val="20000"/>
              </a:spcBef>
              <a:buFont typeface="Arial" charset="0"/>
              <a:buChar char="•"/>
            </a:pPr>
            <a:r>
              <a:rPr lang="en-US" dirty="0" smtClean="0"/>
              <a:t>n neurons</a:t>
            </a:r>
          </a:p>
          <a:p>
            <a:pPr marL="1257300" lvl="2" indent="-342900">
              <a:spcBef>
                <a:spcPct val="20000"/>
              </a:spcBef>
              <a:buFont typeface="Arial" charset="0"/>
              <a:buChar char="•"/>
            </a:pPr>
            <a:r>
              <a:rPr lang="en-US" dirty="0" smtClean="0"/>
              <a:t>Storage capacity of O(2</a:t>
            </a:r>
            <a:r>
              <a:rPr lang="en-US" baseline="30000" dirty="0" smtClean="0"/>
              <a:t>n</a:t>
            </a:r>
            <a:r>
              <a:rPr lang="en-US" dirty="0" smtClean="0"/>
              <a:t>)</a:t>
            </a:r>
          </a:p>
          <a:p>
            <a:pPr marL="1257300" lvl="2" indent="-342900">
              <a:spcBef>
                <a:spcPct val="20000"/>
              </a:spcBef>
            </a:pPr>
            <a:endParaRPr lang="en-US" dirty="0" smtClean="0"/>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800100" lvl="1" indent="-342900">
              <a:spcBef>
                <a:spcPct val="20000"/>
              </a:spcBef>
              <a:buFont typeface="Arial" charset="0"/>
              <a:buChar cha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800100" lvl="1" indent="-342900">
              <a:spcBef>
                <a:spcPct val="20000"/>
              </a:spcBef>
              <a:buFont typeface="Arial" charset="0"/>
              <a:buChar cha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800100" lvl="1" indent="-342900">
              <a:spcBef>
                <a:spcPct val="20000"/>
              </a:spcBef>
              <a:buFont typeface="Arial" charset="0"/>
              <a:buChar cha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800100" lvl="1" indent="-342900">
              <a:spcBef>
                <a:spcPct val="20000"/>
              </a:spcBef>
              <a:buFont typeface="Arial" charset="0"/>
              <a:buChar cha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800100" lvl="1" indent="-342900">
              <a:spcBef>
                <a:spcPct val="20000"/>
              </a:spcBef>
              <a:buFont typeface="Arial" charset="0"/>
              <a:buChar cha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fr-CA" sz="2800" b="0"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fr-CA" sz="28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20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20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fade">
                                      <p:cBhvr>
                                        <p:cTn id="17" dur="20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fade">
                                      <p:cBhvr>
                                        <p:cTn id="22" dur="2000"/>
                                        <p:tgtEl>
                                          <p:spTgt spid="21">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xEl>
                                              <p:pRg st="4" end="4"/>
                                            </p:txEl>
                                          </p:spTgt>
                                        </p:tgtEl>
                                        <p:attrNameLst>
                                          <p:attrName>style.visibility</p:attrName>
                                        </p:attrNameLst>
                                      </p:cBhvr>
                                      <p:to>
                                        <p:strVal val="visible"/>
                                      </p:to>
                                    </p:set>
                                    <p:animEffect transition="in" filter="fade">
                                      <p:cBhvr>
                                        <p:cTn id="25" dur="2000"/>
                                        <p:tgtEl>
                                          <p:spTgt spid="21">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xEl>
                                              <p:pRg st="5" end="5"/>
                                            </p:txEl>
                                          </p:spTgt>
                                        </p:tgtEl>
                                        <p:attrNameLst>
                                          <p:attrName>style.visibility</p:attrName>
                                        </p:attrNameLst>
                                      </p:cBhvr>
                                      <p:to>
                                        <p:strVal val="visible"/>
                                      </p:to>
                                    </p:set>
                                    <p:animEffect transition="in" filter="fade">
                                      <p:cBhvr>
                                        <p:cTn id="28" dur="2000"/>
                                        <p:tgtEl>
                                          <p:spTgt spid="2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xEl>
                                              <p:pRg st="7" end="7"/>
                                            </p:txEl>
                                          </p:spTgt>
                                        </p:tgtEl>
                                        <p:attrNameLst>
                                          <p:attrName>style.visibility</p:attrName>
                                        </p:attrNameLst>
                                      </p:cBhvr>
                                      <p:to>
                                        <p:strVal val="visible"/>
                                      </p:to>
                                    </p:set>
                                    <p:animEffect transition="in" filter="fade">
                                      <p:cBhvr>
                                        <p:cTn id="33" dur="2000"/>
                                        <p:tgtEl>
                                          <p:spTgt spid="21">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xEl>
                                              <p:pRg st="8" end="8"/>
                                            </p:txEl>
                                          </p:spTgt>
                                        </p:tgtEl>
                                        <p:attrNameLst>
                                          <p:attrName>style.visibility</p:attrName>
                                        </p:attrNameLst>
                                      </p:cBhvr>
                                      <p:to>
                                        <p:strVal val="visible"/>
                                      </p:to>
                                    </p:set>
                                    <p:animEffect transition="in" filter="fade">
                                      <p:cBhvr>
                                        <p:cTn id="38" dur="2000"/>
                                        <p:tgtEl>
                                          <p:spTgt spid="21">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1">
                                            <p:txEl>
                                              <p:pRg st="9" end="9"/>
                                            </p:txEl>
                                          </p:spTgt>
                                        </p:tgtEl>
                                        <p:attrNameLst>
                                          <p:attrName>style.visibility</p:attrName>
                                        </p:attrNameLst>
                                      </p:cBhvr>
                                      <p:to>
                                        <p:strVal val="visible"/>
                                      </p:to>
                                    </p:set>
                                    <p:animEffect transition="in" filter="fade">
                                      <p:cBhvr>
                                        <p:cTn id="43" dur="2000"/>
                                        <p:tgtEl>
                                          <p:spTgt spid="21">
                                            <p:txEl>
                                              <p:pRg st="9" end="9"/>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xEl>
                                              <p:pRg st="10" end="10"/>
                                            </p:txEl>
                                          </p:spTgt>
                                        </p:tgtEl>
                                        <p:attrNameLst>
                                          <p:attrName>style.visibility</p:attrName>
                                        </p:attrNameLst>
                                      </p:cBhvr>
                                      <p:to>
                                        <p:strVal val="visible"/>
                                      </p:to>
                                    </p:set>
                                    <p:animEffect transition="in" filter="fade">
                                      <p:cBhvr>
                                        <p:cTn id="46" dur="2000"/>
                                        <p:tgtEl>
                                          <p:spTgt spid="2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142338"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Outline</a:t>
            </a:r>
          </a:p>
        </p:txBody>
      </p:sp>
      <p:sp>
        <p:nvSpPr>
          <p:cNvPr id="983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2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 name="TextBox 31"/>
          <p:cNvSpPr txBox="1"/>
          <p:nvPr/>
        </p:nvSpPr>
        <p:spPr>
          <a:xfrm>
            <a:off x="3714744" y="4911339"/>
            <a:ext cx="3132282" cy="215444"/>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36" name="TextBox 35"/>
          <p:cNvSpPr txBox="1"/>
          <p:nvPr/>
        </p:nvSpPr>
        <p:spPr>
          <a:xfrm>
            <a:off x="3643306" y="5857892"/>
            <a:ext cx="3132282" cy="246221"/>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40" name="TextBox 39"/>
          <p:cNvSpPr txBox="1"/>
          <p:nvPr/>
        </p:nvSpPr>
        <p:spPr>
          <a:xfrm>
            <a:off x="2214546" y="1378472"/>
            <a:ext cx="5214974" cy="5693866"/>
          </a:xfrm>
          <a:prstGeom prst="rect">
            <a:avLst/>
          </a:prstGeom>
          <a:noFill/>
        </p:spPr>
        <p:txBody>
          <a:bodyPr wrap="square" rtlCol="0">
            <a:spAutoFit/>
          </a:bodyPr>
          <a:lstStyle/>
          <a:p>
            <a:pPr>
              <a:buFont typeface="Arial" pitchFamily="34" charset="0"/>
              <a:buChar char="•"/>
            </a:pPr>
            <a:r>
              <a:rPr lang="en-US" sz="2800" dirty="0" smtClean="0">
                <a:solidFill>
                  <a:schemeClr val="bg1">
                    <a:lumMod val="75000"/>
                  </a:schemeClr>
                </a:solidFill>
                <a:latin typeface="+mn-lt"/>
              </a:rPr>
              <a:t> </a:t>
            </a:r>
            <a:r>
              <a:rPr lang="en-US" sz="2000" b="1" dirty="0" smtClean="0">
                <a:solidFill>
                  <a:schemeClr val="bg1">
                    <a:lumMod val="75000"/>
                  </a:schemeClr>
                </a:solidFill>
                <a:latin typeface="+mn-lt"/>
              </a:rPr>
              <a:t>Associative memory</a:t>
            </a:r>
          </a:p>
          <a:p>
            <a:pPr lvl="1">
              <a:buFont typeface="Arial" pitchFamily="34" charset="0"/>
              <a:buChar char="•"/>
            </a:pPr>
            <a:r>
              <a:rPr lang="en-US" sz="2000" dirty="0" smtClean="0">
                <a:solidFill>
                  <a:schemeClr val="bg1">
                    <a:lumMod val="75000"/>
                  </a:schemeClr>
                </a:solidFill>
                <a:latin typeface="+mn-lt"/>
              </a:rPr>
              <a:t> What is it</a:t>
            </a:r>
          </a:p>
          <a:p>
            <a:pPr lvl="1">
              <a:buFont typeface="Arial" pitchFamily="34" charset="0"/>
              <a:buChar char="•"/>
            </a:pPr>
            <a:r>
              <a:rPr lang="en-US" sz="2000" dirty="0" smtClean="0">
                <a:solidFill>
                  <a:schemeClr val="bg1">
                    <a:lumMod val="75000"/>
                  </a:schemeClr>
                </a:solidFill>
                <a:latin typeface="+mn-lt"/>
              </a:rPr>
              <a:t> Hopfield net</a:t>
            </a:r>
          </a:p>
          <a:p>
            <a:pPr lvl="1">
              <a:buFont typeface="Arial" pitchFamily="34" charset="0"/>
              <a:buChar char="•"/>
            </a:pPr>
            <a:r>
              <a:rPr lang="en-US" sz="2000" dirty="0" smtClean="0">
                <a:solidFill>
                  <a:schemeClr val="bg1">
                    <a:lumMod val="75000"/>
                  </a:schemeClr>
                </a:solidFill>
                <a:latin typeface="+mn-lt"/>
              </a:rPr>
              <a:t> Bam Example</a:t>
            </a:r>
          </a:p>
          <a:p>
            <a:pPr lvl="1">
              <a:buFont typeface="Arial" pitchFamily="34" charset="0"/>
              <a:buChar char="•"/>
            </a:pPr>
            <a:r>
              <a:rPr lang="en-US" sz="2000" dirty="0" smtClean="0">
                <a:solidFill>
                  <a:schemeClr val="bg1">
                    <a:lumMod val="75000"/>
                  </a:schemeClr>
                </a:solidFill>
                <a:latin typeface="+mn-lt"/>
              </a:rPr>
              <a:t> Problems</a:t>
            </a:r>
          </a:p>
          <a:p>
            <a:pPr>
              <a:buFont typeface="Arial" pitchFamily="34" charset="0"/>
              <a:buChar char="•"/>
            </a:pPr>
            <a:r>
              <a:rPr lang="en-US" sz="2000" dirty="0" smtClean="0">
                <a:solidFill>
                  <a:schemeClr val="tx2"/>
                </a:solidFill>
                <a:latin typeface="+mn-lt"/>
              </a:rPr>
              <a:t> </a:t>
            </a:r>
            <a:r>
              <a:rPr lang="en-US" sz="2000" b="1" dirty="0" smtClean="0">
                <a:solidFill>
                  <a:schemeClr val="tx2"/>
                </a:solidFill>
                <a:latin typeface="+mn-lt"/>
              </a:rPr>
              <a:t>Grover algorithm</a:t>
            </a:r>
          </a:p>
          <a:p>
            <a:pPr lvl="1">
              <a:buFont typeface="Arial" pitchFamily="34" charset="0"/>
              <a:buChar char="•"/>
            </a:pPr>
            <a:r>
              <a:rPr lang="en-US" sz="2000" dirty="0" smtClean="0">
                <a:solidFill>
                  <a:schemeClr val="tx2"/>
                </a:solidFill>
                <a:latin typeface="+mn-lt"/>
              </a:rPr>
              <a:t> Reminder</a:t>
            </a:r>
          </a:p>
          <a:p>
            <a:pPr lvl="1">
              <a:buFont typeface="Arial" pitchFamily="34" charset="0"/>
              <a:buChar char="•"/>
            </a:pPr>
            <a:r>
              <a:rPr lang="en-US" sz="2000" dirty="0" smtClean="0">
                <a:solidFill>
                  <a:schemeClr val="tx2"/>
                </a:solidFill>
                <a:latin typeface="+mn-lt"/>
              </a:rPr>
              <a:t> Example </a:t>
            </a:r>
          </a:p>
          <a:p>
            <a:pPr>
              <a:buFont typeface="Arial" pitchFamily="34" charset="0"/>
              <a:buChar char="•"/>
            </a:pPr>
            <a:r>
              <a:rPr lang="en-US" sz="2000" dirty="0" smtClean="0">
                <a:solidFill>
                  <a:schemeClr val="tx2"/>
                </a:solidFill>
                <a:latin typeface="+mn-lt"/>
              </a:rPr>
              <a:t> </a:t>
            </a:r>
            <a:r>
              <a:rPr lang="en-US" sz="2000" b="1" dirty="0" smtClean="0">
                <a:solidFill>
                  <a:schemeClr val="bg1">
                    <a:lumMod val="75000"/>
                  </a:schemeClr>
                </a:solidFill>
                <a:latin typeface="+mn-lt"/>
              </a:rPr>
              <a:t>Quam Algorithm </a:t>
            </a:r>
          </a:p>
          <a:p>
            <a:pPr lvl="1">
              <a:buFont typeface="Arial" pitchFamily="34" charset="0"/>
              <a:buChar char="•"/>
            </a:pPr>
            <a:r>
              <a:rPr lang="en-US" sz="2000" dirty="0" smtClean="0">
                <a:solidFill>
                  <a:schemeClr val="bg1">
                    <a:lumMod val="75000"/>
                  </a:schemeClr>
                </a:solidFill>
                <a:latin typeface="+mn-lt"/>
              </a:rPr>
              <a:t> Modified Grover</a:t>
            </a:r>
          </a:p>
          <a:p>
            <a:pPr lvl="1">
              <a:buFont typeface="Arial" pitchFamily="34" charset="0"/>
              <a:buChar char="•"/>
            </a:pPr>
            <a:r>
              <a:rPr lang="en-US" sz="2000" dirty="0" smtClean="0">
                <a:solidFill>
                  <a:schemeClr val="bg1">
                    <a:lumMod val="75000"/>
                  </a:schemeClr>
                </a:solidFill>
                <a:latin typeface="+mn-lt"/>
              </a:rPr>
              <a:t> Quam Algorithm</a:t>
            </a:r>
          </a:p>
          <a:p>
            <a:pPr lvl="1">
              <a:buFont typeface="Arial" pitchFamily="34" charset="0"/>
              <a:buChar char="•"/>
            </a:pPr>
            <a:r>
              <a:rPr lang="en-US" sz="2000" dirty="0" smtClean="0">
                <a:solidFill>
                  <a:schemeClr val="bg1">
                    <a:lumMod val="75000"/>
                  </a:schemeClr>
                </a:solidFill>
                <a:latin typeface="+mn-lt"/>
              </a:rPr>
              <a:t> Examples</a:t>
            </a:r>
          </a:p>
          <a:p>
            <a:pPr>
              <a:buFont typeface="Arial" pitchFamily="34" charset="0"/>
              <a:buChar char="•"/>
            </a:pPr>
            <a:r>
              <a:rPr lang="en-US" sz="2000" dirty="0" smtClean="0">
                <a:solidFill>
                  <a:schemeClr val="bg1">
                    <a:lumMod val="75000"/>
                  </a:schemeClr>
                </a:solidFill>
                <a:latin typeface="+mn-lt"/>
              </a:rPr>
              <a:t> </a:t>
            </a:r>
            <a:r>
              <a:rPr lang="en-US" sz="2000" b="1" dirty="0" smtClean="0">
                <a:solidFill>
                  <a:schemeClr val="bg1">
                    <a:lumMod val="75000"/>
                  </a:schemeClr>
                </a:solidFill>
                <a:latin typeface="+mn-lt"/>
              </a:rPr>
              <a:t>Initializing the Quam memory</a:t>
            </a:r>
          </a:p>
          <a:p>
            <a:pPr lvl="1">
              <a:buFont typeface="Arial" pitchFamily="34" charset="0"/>
              <a:buChar char="•"/>
            </a:pPr>
            <a:r>
              <a:rPr lang="en-US" sz="2000" dirty="0" smtClean="0">
                <a:solidFill>
                  <a:schemeClr val="bg1">
                    <a:lumMod val="75000"/>
                  </a:schemeClr>
                </a:solidFill>
                <a:latin typeface="+mn-lt"/>
              </a:rPr>
              <a:t> Algorithm</a:t>
            </a:r>
          </a:p>
          <a:p>
            <a:pPr lvl="1">
              <a:buFont typeface="Arial" pitchFamily="34" charset="0"/>
              <a:buChar char="•"/>
            </a:pPr>
            <a:r>
              <a:rPr lang="en-US" sz="2000" dirty="0" smtClean="0">
                <a:solidFill>
                  <a:schemeClr val="bg1">
                    <a:lumMod val="75000"/>
                  </a:schemeClr>
                </a:solidFill>
                <a:latin typeface="+mn-lt"/>
              </a:rPr>
              <a:t> Example</a:t>
            </a:r>
          </a:p>
          <a:p>
            <a:pPr>
              <a:buFont typeface="Arial" pitchFamily="34" charset="0"/>
              <a:buChar char="•"/>
            </a:pPr>
            <a:endParaRPr lang="en-US" sz="2800" dirty="0" smtClean="0">
              <a:solidFill>
                <a:schemeClr val="tx2"/>
              </a:solidFill>
              <a:latin typeface="+mn-lt"/>
            </a:endParaRPr>
          </a:p>
          <a:p>
            <a:endParaRPr lang="en-US" sz="2800" dirty="0">
              <a:solidFill>
                <a:schemeClr val="tx2"/>
              </a:solidFill>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pPr algn="l"/>
            <a:r>
              <a:rPr lang="fr-CA" sz="4800" dirty="0" err="1" smtClean="0">
                <a:solidFill>
                  <a:schemeClr val="tx2"/>
                </a:solidFill>
              </a:rPr>
              <a:t>Grover</a:t>
            </a:r>
            <a:r>
              <a:rPr lang="fr-CA" sz="4800" dirty="0" smtClean="0">
                <a:solidFill>
                  <a:schemeClr val="tx2"/>
                </a:solidFill>
              </a:rPr>
              <a:t> </a:t>
            </a:r>
            <a:r>
              <a:rPr lang="en-US" sz="4800" dirty="0" smtClean="0">
                <a:solidFill>
                  <a:schemeClr val="tx2"/>
                </a:solidFill>
              </a:rPr>
              <a:t>Algorithm</a:t>
            </a:r>
          </a:p>
        </p:txBody>
      </p:sp>
      <p:sp>
        <p:nvSpPr>
          <p:cNvPr id="4099" name="Espace réservé du contenu 2"/>
          <p:cNvSpPr>
            <a:spLocks noGrp="1"/>
          </p:cNvSpPr>
          <p:nvPr>
            <p:ph idx="1"/>
          </p:nvPr>
        </p:nvSpPr>
        <p:spPr>
          <a:xfrm>
            <a:off x="1928794" y="1571612"/>
            <a:ext cx="6686550" cy="4525963"/>
          </a:xfrm>
        </p:spPr>
        <p:txBody>
          <a:bodyPr/>
          <a:lstStyle/>
          <a:p>
            <a:pPr lvl="1"/>
            <a:endParaRPr lang="fr-CA" dirty="0" smtClean="0">
              <a:solidFill>
                <a:schemeClr val="tx2"/>
              </a:solidFill>
            </a:endParaRPr>
          </a:p>
          <a:p>
            <a:pPr lvl="1"/>
            <a:endParaRPr lang="fr-CA" dirty="0" smtClean="0">
              <a:solidFill>
                <a:schemeClr val="tx2"/>
              </a:solidFill>
            </a:endParaRP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9" name="Espace réservé du contenu 2"/>
          <p:cNvSpPr txBox="1">
            <a:spLocks/>
          </p:cNvSpPr>
          <p:nvPr/>
        </p:nvSpPr>
        <p:spPr bwMode="auto">
          <a:xfrm>
            <a:off x="2081194" y="1724012"/>
            <a:ext cx="66865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fr-CA" sz="2800" b="0" i="0" u="none" strike="noStrike" kern="1200" cap="none" spc="0" normalizeH="0" baseline="0" noProof="0" smtClean="0">
              <a:ln>
                <a:noFill/>
              </a:ln>
              <a:solidFill>
                <a:schemeClr val="tx2"/>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fr-CA" sz="28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20" name="Espace réservé du contenu 2"/>
          <p:cNvSpPr txBox="1">
            <a:spLocks/>
          </p:cNvSpPr>
          <p:nvPr/>
        </p:nvSpPr>
        <p:spPr bwMode="auto">
          <a:xfrm>
            <a:off x="2233594" y="1876412"/>
            <a:ext cx="66865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lvl="1" indent="-285750">
              <a:spcBef>
                <a:spcPct val="20000"/>
              </a:spcBef>
              <a:buFont typeface="Arial" charset="0"/>
              <a:buChar char="–"/>
            </a:pPr>
            <a:r>
              <a:rPr lang="en-US" sz="2800" dirty="0" smtClean="0">
                <a:solidFill>
                  <a:schemeClr val="tx2"/>
                </a:solidFill>
                <a:latin typeface="+mn-lt"/>
              </a:rPr>
              <a:t>Algorithm</a:t>
            </a:r>
            <a:r>
              <a:rPr lang="fr-CA" sz="2800" dirty="0" smtClean="0">
                <a:solidFill>
                  <a:schemeClr val="tx2"/>
                </a:solidFill>
                <a:latin typeface="+mn-lt"/>
              </a:rPr>
              <a:t> </a:t>
            </a:r>
            <a:r>
              <a:rPr lang="fr-CA" sz="2800" dirty="0">
                <a:solidFill>
                  <a:schemeClr val="tx2"/>
                </a:solidFill>
                <a:latin typeface="+mn-lt"/>
              </a:rPr>
              <a:t>for </a:t>
            </a:r>
            <a:r>
              <a:rPr lang="fr-CA" sz="2800" dirty="0" err="1">
                <a:solidFill>
                  <a:schemeClr val="tx2"/>
                </a:solidFill>
                <a:latin typeface="+mn-lt"/>
              </a:rPr>
              <a:t>database</a:t>
            </a:r>
            <a:r>
              <a:rPr lang="fr-CA" sz="2800" dirty="0">
                <a:solidFill>
                  <a:schemeClr val="tx2"/>
                </a:solidFill>
                <a:latin typeface="+mn-lt"/>
              </a:rPr>
              <a:t> </a:t>
            </a:r>
            <a:r>
              <a:rPr lang="fr-CA" sz="2800" dirty="0" err="1">
                <a:solidFill>
                  <a:schemeClr val="tx2"/>
                </a:solidFill>
                <a:latin typeface="+mn-lt"/>
              </a:rPr>
              <a:t>search</a:t>
            </a:r>
            <a:endParaRPr lang="fr-CA" sz="2800" dirty="0">
              <a:solidFill>
                <a:schemeClr val="tx2"/>
              </a:solidFill>
              <a:latin typeface="+mn-lt"/>
            </a:endParaRPr>
          </a:p>
          <a:p>
            <a:pPr marL="742950" lvl="1" indent="-285750">
              <a:spcBef>
                <a:spcPct val="20000"/>
              </a:spcBef>
              <a:buFont typeface="Arial" charset="0"/>
              <a:buChar char="–"/>
            </a:pPr>
            <a:r>
              <a:rPr lang="fr-CA" sz="2800" dirty="0" err="1">
                <a:solidFill>
                  <a:schemeClr val="tx2"/>
                </a:solidFill>
                <a:latin typeface="+mn-lt"/>
              </a:rPr>
              <a:t>Based</a:t>
            </a:r>
            <a:r>
              <a:rPr lang="fr-CA" sz="2800" dirty="0">
                <a:solidFill>
                  <a:schemeClr val="tx2"/>
                </a:solidFill>
                <a:latin typeface="+mn-lt"/>
              </a:rPr>
              <a:t> on </a:t>
            </a:r>
            <a:r>
              <a:rPr lang="fr-CA" sz="2800" dirty="0" err="1">
                <a:solidFill>
                  <a:schemeClr val="tx2"/>
                </a:solidFill>
                <a:latin typeface="+mn-lt"/>
              </a:rPr>
              <a:t>accumulating</a:t>
            </a:r>
            <a:r>
              <a:rPr lang="fr-CA" sz="2800" dirty="0">
                <a:solidFill>
                  <a:schemeClr val="tx2"/>
                </a:solidFill>
                <a:latin typeface="+mn-lt"/>
              </a:rPr>
              <a:t> quantum </a:t>
            </a:r>
            <a:r>
              <a:rPr lang="fr-CA" sz="2800" dirty="0" err="1">
                <a:solidFill>
                  <a:schemeClr val="tx2"/>
                </a:solidFill>
                <a:latin typeface="+mn-lt"/>
              </a:rPr>
              <a:t>interference</a:t>
            </a:r>
            <a:endParaRPr lang="fr-CA" sz="2800" dirty="0">
              <a:solidFill>
                <a:schemeClr val="tx2"/>
              </a:solidFill>
              <a:latin typeface="+mn-lt"/>
            </a:endParaRPr>
          </a:p>
          <a:p>
            <a:pPr marL="742950" lvl="1" indent="-285750">
              <a:spcBef>
                <a:spcPct val="20000"/>
              </a:spcBef>
              <a:buFont typeface="Arial" charset="0"/>
              <a:buChar char="–"/>
            </a:pPr>
            <a:r>
              <a:rPr lang="fr-CA" sz="2800" dirty="0" err="1">
                <a:solidFill>
                  <a:schemeClr val="tx2"/>
                </a:solidFill>
                <a:latin typeface="+mn-lt"/>
              </a:rPr>
              <a:t>Searching</a:t>
            </a:r>
            <a:r>
              <a:rPr lang="fr-CA" sz="2800" dirty="0">
                <a:solidFill>
                  <a:schemeClr val="tx2"/>
                </a:solidFill>
                <a:latin typeface="+mn-lt"/>
              </a:rPr>
              <a:t> a </a:t>
            </a:r>
            <a:r>
              <a:rPr lang="fr-CA" sz="2800" dirty="0" err="1">
                <a:solidFill>
                  <a:schemeClr val="tx2"/>
                </a:solidFill>
                <a:latin typeface="+mn-lt"/>
              </a:rPr>
              <a:t>database</a:t>
            </a:r>
            <a:r>
              <a:rPr lang="fr-CA" sz="2800" dirty="0">
                <a:solidFill>
                  <a:schemeClr val="tx2"/>
                </a:solidFill>
                <a:latin typeface="+mn-lt"/>
              </a:rPr>
              <a:t> of size n </a:t>
            </a:r>
            <a:r>
              <a:rPr lang="fr-CA" sz="2800" dirty="0" err="1">
                <a:solidFill>
                  <a:schemeClr val="tx2"/>
                </a:solidFill>
                <a:latin typeface="+mn-lt"/>
              </a:rPr>
              <a:t>classically</a:t>
            </a:r>
            <a:r>
              <a:rPr lang="fr-CA" sz="2800" dirty="0">
                <a:solidFill>
                  <a:schemeClr val="tx2"/>
                </a:solidFill>
                <a:latin typeface="+mn-lt"/>
              </a:rPr>
              <a:t> </a:t>
            </a:r>
            <a:r>
              <a:rPr lang="fr-CA" sz="2800" dirty="0" err="1">
                <a:solidFill>
                  <a:schemeClr val="tx2"/>
                </a:solidFill>
                <a:latin typeface="+mn-lt"/>
              </a:rPr>
              <a:t>takes</a:t>
            </a:r>
            <a:r>
              <a:rPr lang="fr-CA" sz="2800" dirty="0">
                <a:solidFill>
                  <a:schemeClr val="tx2"/>
                </a:solidFill>
                <a:latin typeface="+mn-lt"/>
              </a:rPr>
              <a:t> O(n) </a:t>
            </a:r>
            <a:r>
              <a:rPr lang="fr-CA" sz="2800" dirty="0" err="1">
                <a:solidFill>
                  <a:schemeClr val="tx2"/>
                </a:solidFill>
                <a:latin typeface="+mn-lt"/>
              </a:rPr>
              <a:t>lookup</a:t>
            </a:r>
            <a:r>
              <a:rPr lang="fr-CA" sz="2800" dirty="0">
                <a:solidFill>
                  <a:schemeClr val="tx2"/>
                </a:solidFill>
                <a:latin typeface="+mn-lt"/>
              </a:rPr>
              <a:t> </a:t>
            </a:r>
            <a:r>
              <a:rPr lang="fr-CA" sz="2800" dirty="0" err="1">
                <a:solidFill>
                  <a:schemeClr val="tx2"/>
                </a:solidFill>
                <a:latin typeface="+mn-lt"/>
              </a:rPr>
              <a:t>operations</a:t>
            </a:r>
            <a:endParaRPr lang="fr-CA" sz="2800" dirty="0">
              <a:solidFill>
                <a:schemeClr val="tx2"/>
              </a:solidFill>
              <a:latin typeface="+mn-lt"/>
            </a:endParaRPr>
          </a:p>
          <a:p>
            <a:pPr marL="742950" lvl="1" indent="-285750">
              <a:spcBef>
                <a:spcPct val="20000"/>
              </a:spcBef>
              <a:buFont typeface="Arial" charset="0"/>
              <a:buChar char="–"/>
            </a:pPr>
            <a:r>
              <a:rPr lang="fr-CA" sz="2800" dirty="0" err="1">
                <a:solidFill>
                  <a:schemeClr val="tx2"/>
                </a:solidFill>
                <a:latin typeface="+mn-lt"/>
              </a:rPr>
              <a:t>Grover</a:t>
            </a:r>
            <a:r>
              <a:rPr lang="fr-CA" sz="2800" dirty="0">
                <a:solidFill>
                  <a:schemeClr val="tx2"/>
                </a:solidFill>
                <a:latin typeface="+mn-lt"/>
              </a:rPr>
              <a:t> </a:t>
            </a:r>
            <a:r>
              <a:rPr lang="fr-CA" sz="2800" dirty="0" err="1">
                <a:solidFill>
                  <a:schemeClr val="tx2"/>
                </a:solidFill>
                <a:latin typeface="+mn-lt"/>
              </a:rPr>
              <a:t>algorithm</a:t>
            </a:r>
            <a:r>
              <a:rPr lang="fr-CA" sz="2800" dirty="0">
                <a:solidFill>
                  <a:schemeClr val="tx2"/>
                </a:solidFill>
                <a:latin typeface="+mn-lt"/>
              </a:rPr>
              <a:t> </a:t>
            </a:r>
            <a:r>
              <a:rPr lang="fr-CA" sz="2800" dirty="0" err="1">
                <a:solidFill>
                  <a:schemeClr val="tx2"/>
                </a:solidFill>
                <a:latin typeface="+mn-lt"/>
              </a:rPr>
              <a:t>takes</a:t>
            </a:r>
            <a:r>
              <a:rPr lang="fr-CA" sz="2800" dirty="0">
                <a:solidFill>
                  <a:schemeClr val="tx2"/>
                </a:solidFill>
                <a:latin typeface="+mn-lt"/>
              </a:rPr>
              <a:t> O(n½) </a:t>
            </a:r>
            <a:r>
              <a:rPr lang="fr-CA" sz="2800" dirty="0" err="1">
                <a:solidFill>
                  <a:schemeClr val="tx2"/>
                </a:solidFill>
                <a:latin typeface="+mn-lt"/>
              </a:rPr>
              <a:t>lookup</a:t>
            </a:r>
            <a:r>
              <a:rPr lang="fr-CA" sz="2800" dirty="0">
                <a:solidFill>
                  <a:schemeClr val="tx2"/>
                </a:solidFill>
                <a:latin typeface="+mn-lt"/>
              </a:rPr>
              <a:t> </a:t>
            </a:r>
            <a:r>
              <a:rPr lang="fr-CA" sz="2800" dirty="0" err="1">
                <a:solidFill>
                  <a:schemeClr val="tx2"/>
                </a:solidFill>
                <a:latin typeface="+mn-lt"/>
              </a:rPr>
              <a:t>operations</a:t>
            </a:r>
            <a:endParaRPr lang="fr-CA" sz="2800" dirty="0">
              <a:solidFill>
                <a:schemeClr val="tx2"/>
              </a:solidFill>
              <a:latin typeface="+mn-l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pPr algn="l"/>
            <a:r>
              <a:rPr lang="fr-CA" sz="4800" dirty="0" err="1" smtClean="0">
                <a:solidFill>
                  <a:schemeClr val="tx2"/>
                </a:solidFill>
              </a:rPr>
              <a:t>Grover</a:t>
            </a:r>
            <a:r>
              <a:rPr lang="fr-CA" sz="4800" dirty="0" smtClean="0">
                <a:solidFill>
                  <a:schemeClr val="tx2"/>
                </a:solidFill>
              </a:rPr>
              <a:t> </a:t>
            </a:r>
            <a:r>
              <a:rPr lang="en-US" sz="4800" dirty="0" smtClean="0">
                <a:solidFill>
                  <a:schemeClr val="tx2"/>
                </a:solidFill>
              </a:rPr>
              <a:t>Algorithm</a:t>
            </a: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pic>
        <p:nvPicPr>
          <p:cNvPr id="6145" name="Picture 1"/>
          <p:cNvPicPr>
            <a:picLocks noChangeAspect="1" noChangeArrowheads="1"/>
          </p:cNvPicPr>
          <p:nvPr/>
        </p:nvPicPr>
        <p:blipFill>
          <a:blip r:embed="rId4"/>
          <a:srcRect/>
          <a:stretch>
            <a:fillRect/>
          </a:stretch>
        </p:blipFill>
        <p:spPr bwMode="auto">
          <a:xfrm>
            <a:off x="1928794" y="1939810"/>
            <a:ext cx="7143768" cy="38466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pPr algn="l"/>
            <a:r>
              <a:rPr lang="fr-CA" sz="4800" dirty="0" err="1" smtClean="0">
                <a:solidFill>
                  <a:schemeClr val="tx2"/>
                </a:solidFill>
              </a:rPr>
              <a:t>Grover</a:t>
            </a:r>
            <a:r>
              <a:rPr lang="fr-CA" sz="4800" dirty="0" smtClean="0">
                <a:solidFill>
                  <a:schemeClr val="tx2"/>
                </a:solidFill>
              </a:rPr>
              <a:t> </a:t>
            </a:r>
            <a:r>
              <a:rPr lang="en-US" sz="4800" dirty="0" smtClean="0">
                <a:solidFill>
                  <a:schemeClr val="tx2"/>
                </a:solidFill>
              </a:rPr>
              <a:t>Algorithm</a:t>
            </a: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pic>
        <p:nvPicPr>
          <p:cNvPr id="37890" name="Picture 2"/>
          <p:cNvPicPr>
            <a:picLocks noChangeAspect="1" noChangeArrowheads="1"/>
          </p:cNvPicPr>
          <p:nvPr/>
        </p:nvPicPr>
        <p:blipFill>
          <a:blip r:embed="rId4"/>
          <a:srcRect/>
          <a:stretch>
            <a:fillRect/>
          </a:stretch>
        </p:blipFill>
        <p:spPr bwMode="auto">
          <a:xfrm>
            <a:off x="2017183" y="1928802"/>
            <a:ext cx="7126849" cy="385765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pPr algn="l"/>
            <a:r>
              <a:rPr lang="fr-CA" sz="4800" dirty="0" err="1" smtClean="0">
                <a:solidFill>
                  <a:schemeClr val="tx2"/>
                </a:solidFill>
              </a:rPr>
              <a:t>Grover</a:t>
            </a:r>
            <a:r>
              <a:rPr lang="fr-CA" sz="4800" dirty="0" smtClean="0">
                <a:solidFill>
                  <a:schemeClr val="tx2"/>
                </a:solidFill>
              </a:rPr>
              <a:t> </a:t>
            </a:r>
            <a:r>
              <a:rPr lang="en-US" sz="4800" dirty="0" smtClean="0">
                <a:solidFill>
                  <a:schemeClr val="tx2"/>
                </a:solidFill>
              </a:rPr>
              <a:t>Algorithm</a:t>
            </a: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pic>
        <p:nvPicPr>
          <p:cNvPr id="39938" name="Picture 2"/>
          <p:cNvPicPr>
            <a:picLocks noChangeAspect="1" noChangeArrowheads="1"/>
          </p:cNvPicPr>
          <p:nvPr/>
        </p:nvPicPr>
        <p:blipFill>
          <a:blip r:embed="rId4"/>
          <a:srcRect/>
          <a:stretch>
            <a:fillRect/>
          </a:stretch>
        </p:blipFill>
        <p:spPr bwMode="auto">
          <a:xfrm>
            <a:off x="2000232" y="1935438"/>
            <a:ext cx="7000924" cy="356526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pPr algn="l"/>
            <a:r>
              <a:rPr lang="fr-CA" sz="4800" dirty="0" err="1" smtClean="0">
                <a:solidFill>
                  <a:schemeClr val="tx2"/>
                </a:solidFill>
              </a:rPr>
              <a:t>Grover</a:t>
            </a:r>
            <a:r>
              <a:rPr lang="fr-CA" sz="4800" dirty="0" smtClean="0">
                <a:solidFill>
                  <a:schemeClr val="tx2"/>
                </a:solidFill>
              </a:rPr>
              <a:t> </a:t>
            </a:r>
            <a:r>
              <a:rPr lang="en-US" sz="4800" dirty="0" smtClean="0">
                <a:solidFill>
                  <a:schemeClr val="tx2"/>
                </a:solidFill>
              </a:rPr>
              <a:t>Algorithm</a:t>
            </a: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pic>
        <p:nvPicPr>
          <p:cNvPr id="40962" name="Picture 2"/>
          <p:cNvPicPr>
            <a:picLocks noChangeAspect="1" noChangeArrowheads="1"/>
          </p:cNvPicPr>
          <p:nvPr/>
        </p:nvPicPr>
        <p:blipFill>
          <a:blip r:embed="rId4"/>
          <a:srcRect/>
          <a:stretch>
            <a:fillRect/>
          </a:stretch>
        </p:blipFill>
        <p:spPr bwMode="auto">
          <a:xfrm>
            <a:off x="2071670" y="1743197"/>
            <a:ext cx="6786610" cy="418613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pPr algn="l"/>
            <a:r>
              <a:rPr lang="fr-CA" sz="4800" dirty="0" err="1" smtClean="0">
                <a:solidFill>
                  <a:schemeClr val="tx2"/>
                </a:solidFill>
              </a:rPr>
              <a:t>Grover</a:t>
            </a:r>
            <a:r>
              <a:rPr lang="fr-CA" sz="4800" dirty="0" smtClean="0">
                <a:solidFill>
                  <a:schemeClr val="tx2"/>
                </a:solidFill>
              </a:rPr>
              <a:t> </a:t>
            </a:r>
            <a:r>
              <a:rPr lang="en-US" sz="4800" dirty="0" smtClean="0">
                <a:solidFill>
                  <a:schemeClr val="tx2"/>
                </a:solidFill>
              </a:rPr>
              <a:t>Algorithm</a:t>
            </a: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02"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457200"/>
            <a:ext cx="104775" cy="190500"/>
          </a:xfrm>
          <a:prstGeom prst="rect">
            <a:avLst/>
          </a:prstGeom>
          <a:noFill/>
        </p:spPr>
      </p:pic>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05"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457200"/>
            <a:ext cx="104775" cy="190500"/>
          </a:xfrm>
          <a:prstGeom prst="rect">
            <a:avLst/>
          </a:prstGeom>
          <a:noFill/>
        </p:spPr>
      </p:pic>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08" name="Picture 1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457200"/>
            <a:ext cx="104775" cy="190500"/>
          </a:xfrm>
          <a:prstGeom prst="rect">
            <a:avLst/>
          </a:prstGeom>
          <a:noFill/>
        </p:spPr>
      </p:pic>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pic>
        <p:nvPicPr>
          <p:cNvPr id="41986" name="Picture 2"/>
          <p:cNvPicPr>
            <a:picLocks noChangeAspect="1" noChangeArrowheads="1"/>
          </p:cNvPicPr>
          <p:nvPr/>
        </p:nvPicPr>
        <p:blipFill>
          <a:blip r:embed="rId5"/>
          <a:srcRect/>
          <a:stretch>
            <a:fillRect/>
          </a:stretch>
        </p:blipFill>
        <p:spPr bwMode="auto">
          <a:xfrm>
            <a:off x="2071670" y="2071678"/>
            <a:ext cx="7000924" cy="295343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pPr algn="l"/>
            <a:r>
              <a:rPr lang="fr-CA" sz="4800" dirty="0" err="1" smtClean="0">
                <a:solidFill>
                  <a:schemeClr val="tx2"/>
                </a:solidFill>
              </a:rPr>
              <a:t>Grover</a:t>
            </a:r>
            <a:r>
              <a:rPr lang="fr-CA" sz="4800" dirty="0" smtClean="0">
                <a:solidFill>
                  <a:schemeClr val="tx2"/>
                </a:solidFill>
              </a:rPr>
              <a:t> </a:t>
            </a:r>
            <a:r>
              <a:rPr lang="en-US" sz="4800" dirty="0" smtClean="0">
                <a:solidFill>
                  <a:schemeClr val="tx2"/>
                </a:solidFill>
              </a:rPr>
              <a:t>Algorithm</a:t>
            </a:r>
          </a:p>
        </p:txBody>
      </p:sp>
      <p:sp>
        <p:nvSpPr>
          <p:cNvPr id="4099" name="Espace réservé du contenu 2"/>
          <p:cNvSpPr>
            <a:spLocks noGrp="1"/>
          </p:cNvSpPr>
          <p:nvPr>
            <p:ph idx="1"/>
          </p:nvPr>
        </p:nvSpPr>
        <p:spPr>
          <a:xfrm>
            <a:off x="2100292" y="1974871"/>
            <a:ext cx="6686550" cy="4525963"/>
          </a:xfrm>
        </p:spPr>
        <p:txBody>
          <a:bodyPr/>
          <a:lstStyle/>
          <a:p>
            <a:r>
              <a:rPr lang="en-US" sz="2800" dirty="0" smtClean="0">
                <a:latin typeface="Arial" charset="0"/>
              </a:rPr>
              <a:t>Initialize to</a:t>
            </a:r>
            <a:r>
              <a:rPr lang="fr-CA" sz="2800" dirty="0" smtClean="0">
                <a:latin typeface="Arial" charset="0"/>
              </a:rPr>
              <a:t> |0&gt; </a:t>
            </a:r>
          </a:p>
          <a:p>
            <a:r>
              <a:rPr lang="en-US" sz="2800" dirty="0" smtClean="0">
                <a:latin typeface="Arial" charset="0"/>
              </a:rPr>
              <a:t>Apply</a:t>
            </a:r>
            <a:r>
              <a:rPr lang="fr-CA" sz="2800" dirty="0" smtClean="0">
                <a:latin typeface="Arial" charset="0"/>
              </a:rPr>
              <a:t> H|0&gt;</a:t>
            </a:r>
          </a:p>
          <a:p>
            <a:pPr>
              <a:buNone/>
            </a:pPr>
            <a:endParaRPr lang="fr-CA" sz="2800" dirty="0" smtClean="0">
              <a:latin typeface="Arial" charset="0"/>
            </a:endParaRPr>
          </a:p>
          <a:p>
            <a:r>
              <a:rPr lang="en-US" sz="2800" dirty="0" smtClean="0">
                <a:latin typeface="Arial" charset="0"/>
              </a:rPr>
              <a:t>Repeat </a:t>
            </a:r>
            <a:endParaRPr lang="fr-CA" sz="2800" dirty="0" smtClean="0">
              <a:latin typeface="Arial" charset="0"/>
            </a:endParaRPr>
          </a:p>
          <a:p>
            <a:pPr lvl="1"/>
            <a:r>
              <a:rPr lang="fr-CA" dirty="0" smtClean="0">
                <a:latin typeface="Arial" charset="0"/>
              </a:rPr>
              <a:t> </a:t>
            </a:r>
            <a:r>
              <a:rPr lang="en-US" dirty="0" smtClean="0">
                <a:latin typeface="Arial" charset="0"/>
              </a:rPr>
              <a:t>Apply</a:t>
            </a:r>
            <a:r>
              <a:rPr lang="fr-CA" dirty="0" smtClean="0">
                <a:latin typeface="Arial" charset="0"/>
              </a:rPr>
              <a:t> Î</a:t>
            </a:r>
            <a:r>
              <a:rPr lang="el-GR" dirty="0" smtClean="0">
                <a:latin typeface="Arial" charset="0"/>
              </a:rPr>
              <a:t>τ</a:t>
            </a:r>
            <a:endParaRPr lang="en-US" dirty="0" smtClean="0">
              <a:latin typeface="Arial" charset="0"/>
            </a:endParaRPr>
          </a:p>
          <a:p>
            <a:pPr lvl="1"/>
            <a:r>
              <a:rPr lang="en-US" dirty="0" smtClean="0">
                <a:latin typeface="Arial" charset="0"/>
              </a:rPr>
              <a:t>Apply</a:t>
            </a:r>
            <a:r>
              <a:rPr lang="fr-CA" dirty="0" smtClean="0">
                <a:latin typeface="Arial" charset="0"/>
              </a:rPr>
              <a:t> G= -HÎH</a:t>
            </a:r>
          </a:p>
          <a:p>
            <a:endParaRPr lang="en-US" sz="2800" dirty="0" smtClean="0">
              <a:latin typeface="Arial" charset="0"/>
            </a:endParaRPr>
          </a:p>
          <a:p>
            <a:r>
              <a:rPr lang="en-US" sz="2800" dirty="0" smtClean="0">
                <a:latin typeface="Arial" charset="0"/>
              </a:rPr>
              <a:t>Measure</a:t>
            </a:r>
          </a:p>
          <a:p>
            <a:pPr lvl="1"/>
            <a:endParaRPr lang="fr-CA" dirty="0" smtClean="0">
              <a:solidFill>
                <a:schemeClr val="tx2"/>
              </a:solidFill>
            </a:endParaRPr>
          </a:p>
          <a:p>
            <a:pPr lvl="1"/>
            <a:endParaRPr lang="fr-CA" dirty="0" smtClean="0">
              <a:solidFill>
                <a:schemeClr val="tx2"/>
              </a:solidFill>
            </a:endParaRP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38914" name="Equation" r:id="rId5" imgW="0" imgH="0" progId="Equation.DSMT4">
              <p:embed/>
            </p:oleObj>
          </a:graphicData>
        </a:graphic>
      </p:graphicFrame>
      <p:sp>
        <p:nvSpPr>
          <p:cNvPr id="16" name="TextBox 15"/>
          <p:cNvSpPr txBox="1"/>
          <p:nvPr/>
        </p:nvSpPr>
        <p:spPr>
          <a:xfrm>
            <a:off x="5786446" y="3988362"/>
            <a:ext cx="1928826" cy="369332"/>
          </a:xfrm>
          <a:prstGeom prst="rect">
            <a:avLst/>
          </a:prstGeom>
          <a:noFill/>
        </p:spPr>
        <p:txBody>
          <a:bodyPr wrap="square" rtlCol="0">
            <a:spAutoFit/>
          </a:bodyPr>
          <a:lstStyle/>
          <a:p>
            <a:r>
              <a:rPr lang="en-US" dirty="0" smtClean="0"/>
              <a:t>Call the Oracle</a:t>
            </a:r>
            <a:endParaRPr lang="en-US" dirty="0"/>
          </a:p>
        </p:txBody>
      </p:sp>
      <p:sp>
        <p:nvSpPr>
          <p:cNvPr id="17" name="TextBox 16"/>
          <p:cNvSpPr txBox="1"/>
          <p:nvPr/>
        </p:nvSpPr>
        <p:spPr>
          <a:xfrm>
            <a:off x="5715008" y="4505934"/>
            <a:ext cx="1928826" cy="923330"/>
          </a:xfrm>
          <a:prstGeom prst="rect">
            <a:avLst/>
          </a:prstGeom>
          <a:noFill/>
        </p:spPr>
        <p:txBody>
          <a:bodyPr wrap="square" rtlCol="0">
            <a:spAutoFit/>
          </a:bodyPr>
          <a:lstStyle/>
          <a:p>
            <a:r>
              <a:rPr lang="en-US" dirty="0" smtClean="0"/>
              <a:t>Invert amplitudes around the average</a:t>
            </a:r>
            <a:endParaRPr lang="en-US" dirty="0"/>
          </a:p>
        </p:txBody>
      </p:sp>
      <p:graphicFrame>
        <p:nvGraphicFramePr>
          <p:cNvPr id="38915" name="Object 4"/>
          <p:cNvGraphicFramePr>
            <a:graphicFrameLocks noChangeAspect="1"/>
          </p:cNvGraphicFramePr>
          <p:nvPr/>
        </p:nvGraphicFramePr>
        <p:xfrm>
          <a:off x="3857620" y="3429000"/>
          <a:ext cx="571500" cy="606425"/>
        </p:xfrm>
        <a:graphic>
          <a:graphicData uri="http://schemas.openxmlformats.org/presentationml/2006/ole">
            <p:oleObj spid="_x0000_s38915" name="Equation" r:id="rId6" imgW="406080" imgH="431640" progId="Equation.DSMT4">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pPr algn="l"/>
            <a:r>
              <a:rPr lang="fr-CA" sz="4800" dirty="0" err="1" smtClean="0">
                <a:solidFill>
                  <a:schemeClr val="tx2"/>
                </a:solidFill>
              </a:rPr>
              <a:t>Grover</a:t>
            </a:r>
            <a:r>
              <a:rPr lang="fr-CA" sz="4800" dirty="0" smtClean="0">
                <a:solidFill>
                  <a:schemeClr val="tx2"/>
                </a:solidFill>
              </a:rPr>
              <a:t> </a:t>
            </a:r>
            <a:r>
              <a:rPr lang="en-US" sz="4800" dirty="0" smtClean="0">
                <a:solidFill>
                  <a:schemeClr val="tx2"/>
                </a:solidFill>
              </a:rPr>
              <a:t>Algorithm</a:t>
            </a:r>
          </a:p>
        </p:txBody>
      </p:sp>
      <p:sp>
        <p:nvSpPr>
          <p:cNvPr id="4099" name="Espace réservé du contenu 2"/>
          <p:cNvSpPr>
            <a:spLocks noGrp="1"/>
          </p:cNvSpPr>
          <p:nvPr>
            <p:ph idx="1"/>
          </p:nvPr>
        </p:nvSpPr>
        <p:spPr>
          <a:xfrm>
            <a:off x="1928794" y="1571612"/>
            <a:ext cx="6686550" cy="4525963"/>
          </a:xfrm>
        </p:spPr>
        <p:txBody>
          <a:bodyPr/>
          <a:lstStyle/>
          <a:p>
            <a:pPr lvl="1"/>
            <a:r>
              <a:rPr lang="en-US" dirty="0" smtClean="0">
                <a:solidFill>
                  <a:schemeClr val="tx2"/>
                </a:solidFill>
              </a:rPr>
              <a:t>Example</a:t>
            </a:r>
          </a:p>
          <a:p>
            <a:pPr lvl="1"/>
            <a:endParaRPr lang="fr-CA" dirty="0" smtClean="0">
              <a:solidFill>
                <a:schemeClr val="tx2"/>
              </a:solidFill>
            </a:endParaRP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43010" name="Equation" r:id="rId5" imgW="0" imgH="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140290"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Outline</a:t>
            </a:r>
          </a:p>
        </p:txBody>
      </p:sp>
      <p:sp>
        <p:nvSpPr>
          <p:cNvPr id="983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8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26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57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57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572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 name="TextBox 31"/>
          <p:cNvSpPr txBox="1"/>
          <p:nvPr/>
        </p:nvSpPr>
        <p:spPr>
          <a:xfrm>
            <a:off x="3714744" y="4911339"/>
            <a:ext cx="3132282" cy="215444"/>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36" name="TextBox 35"/>
          <p:cNvSpPr txBox="1"/>
          <p:nvPr/>
        </p:nvSpPr>
        <p:spPr>
          <a:xfrm>
            <a:off x="3643306" y="5857892"/>
            <a:ext cx="3132282" cy="246221"/>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40" name="TextBox 39"/>
          <p:cNvSpPr txBox="1"/>
          <p:nvPr/>
        </p:nvSpPr>
        <p:spPr>
          <a:xfrm>
            <a:off x="2214546" y="1378472"/>
            <a:ext cx="5214974" cy="5693866"/>
          </a:xfrm>
          <a:prstGeom prst="rect">
            <a:avLst/>
          </a:prstGeom>
          <a:noFill/>
        </p:spPr>
        <p:txBody>
          <a:bodyPr wrap="square" rtlCol="0">
            <a:spAutoFit/>
          </a:bodyPr>
          <a:lstStyle/>
          <a:p>
            <a:pPr>
              <a:buFont typeface="Arial" pitchFamily="34" charset="0"/>
              <a:buChar char="•"/>
            </a:pPr>
            <a:r>
              <a:rPr lang="en-US" sz="2800" dirty="0" smtClean="0">
                <a:solidFill>
                  <a:schemeClr val="tx2"/>
                </a:solidFill>
                <a:latin typeface="+mn-lt"/>
              </a:rPr>
              <a:t> </a:t>
            </a:r>
            <a:r>
              <a:rPr lang="en-US" sz="2000" b="1" dirty="0" smtClean="0">
                <a:solidFill>
                  <a:schemeClr val="tx2"/>
                </a:solidFill>
                <a:latin typeface="+mn-lt"/>
              </a:rPr>
              <a:t>Associative memory</a:t>
            </a:r>
          </a:p>
          <a:p>
            <a:pPr lvl="1">
              <a:buFont typeface="Arial" pitchFamily="34" charset="0"/>
              <a:buChar char="•"/>
            </a:pPr>
            <a:r>
              <a:rPr lang="en-US" sz="2000" dirty="0" smtClean="0">
                <a:solidFill>
                  <a:schemeClr val="tx2"/>
                </a:solidFill>
                <a:latin typeface="+mn-lt"/>
              </a:rPr>
              <a:t> What is it</a:t>
            </a:r>
          </a:p>
          <a:p>
            <a:pPr lvl="1">
              <a:buFont typeface="Arial" pitchFamily="34" charset="0"/>
              <a:buChar char="•"/>
            </a:pPr>
            <a:r>
              <a:rPr lang="en-US" sz="2000" dirty="0" smtClean="0">
                <a:solidFill>
                  <a:schemeClr val="tx2"/>
                </a:solidFill>
                <a:latin typeface="+mn-lt"/>
              </a:rPr>
              <a:t> Hopfield net</a:t>
            </a:r>
          </a:p>
          <a:p>
            <a:pPr lvl="1">
              <a:buFont typeface="Arial" pitchFamily="34" charset="0"/>
              <a:buChar char="•"/>
            </a:pPr>
            <a:r>
              <a:rPr lang="en-US" sz="2000" dirty="0" smtClean="0">
                <a:solidFill>
                  <a:schemeClr val="tx2"/>
                </a:solidFill>
                <a:latin typeface="+mn-lt"/>
              </a:rPr>
              <a:t> Bam Example</a:t>
            </a:r>
          </a:p>
          <a:p>
            <a:pPr lvl="1">
              <a:buFont typeface="Arial" pitchFamily="34" charset="0"/>
              <a:buChar char="•"/>
            </a:pPr>
            <a:r>
              <a:rPr lang="en-US" sz="2000" dirty="0" smtClean="0">
                <a:solidFill>
                  <a:schemeClr val="tx2"/>
                </a:solidFill>
                <a:latin typeface="+mn-lt"/>
              </a:rPr>
              <a:t> Problems</a:t>
            </a:r>
          </a:p>
          <a:p>
            <a:pPr>
              <a:buFont typeface="Arial" pitchFamily="34" charset="0"/>
              <a:buChar char="•"/>
            </a:pPr>
            <a:r>
              <a:rPr lang="en-US" sz="2000" dirty="0" smtClean="0">
                <a:solidFill>
                  <a:schemeClr val="tx2"/>
                </a:solidFill>
                <a:latin typeface="+mn-lt"/>
              </a:rPr>
              <a:t> </a:t>
            </a:r>
            <a:r>
              <a:rPr lang="en-US" sz="2000" b="1" dirty="0" smtClean="0">
                <a:solidFill>
                  <a:schemeClr val="tx2"/>
                </a:solidFill>
                <a:latin typeface="+mn-lt"/>
              </a:rPr>
              <a:t>Grover algorithm</a:t>
            </a:r>
          </a:p>
          <a:p>
            <a:pPr lvl="1">
              <a:buFont typeface="Arial" pitchFamily="34" charset="0"/>
              <a:buChar char="•"/>
            </a:pPr>
            <a:r>
              <a:rPr lang="en-US" sz="2000" dirty="0" smtClean="0">
                <a:solidFill>
                  <a:schemeClr val="tx2"/>
                </a:solidFill>
                <a:latin typeface="+mn-lt"/>
              </a:rPr>
              <a:t> Reminder</a:t>
            </a:r>
          </a:p>
          <a:p>
            <a:pPr lvl="1">
              <a:buFont typeface="Arial" pitchFamily="34" charset="0"/>
              <a:buChar char="•"/>
            </a:pPr>
            <a:r>
              <a:rPr lang="en-US" sz="2000" dirty="0" smtClean="0">
                <a:solidFill>
                  <a:schemeClr val="tx2"/>
                </a:solidFill>
                <a:latin typeface="+mn-lt"/>
              </a:rPr>
              <a:t> Example </a:t>
            </a:r>
          </a:p>
          <a:p>
            <a:pPr>
              <a:buFont typeface="Arial" pitchFamily="34" charset="0"/>
              <a:buChar char="•"/>
            </a:pPr>
            <a:r>
              <a:rPr lang="en-US" sz="2000" dirty="0" smtClean="0">
                <a:solidFill>
                  <a:schemeClr val="tx2"/>
                </a:solidFill>
                <a:latin typeface="+mn-lt"/>
              </a:rPr>
              <a:t> </a:t>
            </a:r>
            <a:r>
              <a:rPr lang="en-US" sz="2000" b="1" dirty="0" smtClean="0">
                <a:solidFill>
                  <a:schemeClr val="tx2"/>
                </a:solidFill>
                <a:latin typeface="+mn-lt"/>
              </a:rPr>
              <a:t>Quam Algorithm </a:t>
            </a:r>
          </a:p>
          <a:p>
            <a:pPr lvl="1">
              <a:buFont typeface="Arial" pitchFamily="34" charset="0"/>
              <a:buChar char="•"/>
            </a:pPr>
            <a:r>
              <a:rPr lang="en-US" sz="2000" dirty="0" smtClean="0">
                <a:solidFill>
                  <a:schemeClr val="tx2"/>
                </a:solidFill>
                <a:latin typeface="+mn-lt"/>
              </a:rPr>
              <a:t> Modified Grover</a:t>
            </a:r>
          </a:p>
          <a:p>
            <a:pPr lvl="1">
              <a:buFont typeface="Arial" pitchFamily="34" charset="0"/>
              <a:buChar char="•"/>
            </a:pPr>
            <a:r>
              <a:rPr lang="en-US" sz="2000" dirty="0" smtClean="0">
                <a:solidFill>
                  <a:schemeClr val="tx2"/>
                </a:solidFill>
                <a:latin typeface="+mn-lt"/>
              </a:rPr>
              <a:t> Quam Algorithm</a:t>
            </a:r>
          </a:p>
          <a:p>
            <a:pPr lvl="1">
              <a:buFont typeface="Arial" pitchFamily="34" charset="0"/>
              <a:buChar char="•"/>
            </a:pPr>
            <a:r>
              <a:rPr lang="en-US" sz="2000" dirty="0" smtClean="0">
                <a:solidFill>
                  <a:schemeClr val="tx2"/>
                </a:solidFill>
                <a:latin typeface="+mn-lt"/>
              </a:rPr>
              <a:t> Examples</a:t>
            </a:r>
          </a:p>
          <a:p>
            <a:pPr>
              <a:buFont typeface="Arial" pitchFamily="34" charset="0"/>
              <a:buChar char="•"/>
            </a:pPr>
            <a:r>
              <a:rPr lang="en-US" sz="2000" dirty="0" smtClean="0">
                <a:solidFill>
                  <a:schemeClr val="tx2"/>
                </a:solidFill>
                <a:latin typeface="+mn-lt"/>
              </a:rPr>
              <a:t> </a:t>
            </a:r>
            <a:r>
              <a:rPr lang="en-US" sz="2000" b="1" dirty="0" smtClean="0">
                <a:solidFill>
                  <a:schemeClr val="tx2"/>
                </a:solidFill>
                <a:latin typeface="+mn-lt"/>
              </a:rPr>
              <a:t>Initializing the Quam memory</a:t>
            </a:r>
          </a:p>
          <a:p>
            <a:pPr lvl="1">
              <a:buFont typeface="Arial" pitchFamily="34" charset="0"/>
              <a:buChar char="•"/>
            </a:pPr>
            <a:r>
              <a:rPr lang="en-US" sz="2000" dirty="0" smtClean="0">
                <a:solidFill>
                  <a:schemeClr val="tx2"/>
                </a:solidFill>
                <a:latin typeface="+mn-lt"/>
              </a:rPr>
              <a:t> Algorithm</a:t>
            </a:r>
          </a:p>
          <a:p>
            <a:pPr lvl="1">
              <a:buFont typeface="Arial" pitchFamily="34" charset="0"/>
              <a:buChar char="•"/>
            </a:pPr>
            <a:r>
              <a:rPr lang="en-US" sz="2000" dirty="0" smtClean="0">
                <a:solidFill>
                  <a:schemeClr val="tx2"/>
                </a:solidFill>
                <a:latin typeface="+mn-lt"/>
              </a:rPr>
              <a:t> Example</a:t>
            </a:r>
          </a:p>
          <a:p>
            <a:pPr>
              <a:buFont typeface="Arial" pitchFamily="34" charset="0"/>
              <a:buChar char="•"/>
            </a:pPr>
            <a:endParaRPr lang="en-US" sz="2800" dirty="0" smtClean="0">
              <a:solidFill>
                <a:schemeClr val="tx2"/>
              </a:solidFill>
              <a:latin typeface="+mn-lt"/>
            </a:endParaRPr>
          </a:p>
          <a:p>
            <a:endParaRPr lang="en-US" sz="2800" dirty="0">
              <a:solidFill>
                <a:schemeClr val="tx2"/>
              </a:solidFill>
              <a:latin typeface="+mn-lt"/>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143362"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Outline</a:t>
            </a:r>
          </a:p>
        </p:txBody>
      </p:sp>
      <p:sp>
        <p:nvSpPr>
          <p:cNvPr id="983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2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 name="TextBox 31"/>
          <p:cNvSpPr txBox="1"/>
          <p:nvPr/>
        </p:nvSpPr>
        <p:spPr>
          <a:xfrm>
            <a:off x="3714744" y="4911339"/>
            <a:ext cx="3132282" cy="215444"/>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36" name="TextBox 35"/>
          <p:cNvSpPr txBox="1"/>
          <p:nvPr/>
        </p:nvSpPr>
        <p:spPr>
          <a:xfrm>
            <a:off x="3643306" y="5857892"/>
            <a:ext cx="3132282" cy="246221"/>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40" name="TextBox 39"/>
          <p:cNvSpPr txBox="1"/>
          <p:nvPr/>
        </p:nvSpPr>
        <p:spPr>
          <a:xfrm>
            <a:off x="2214546" y="1378472"/>
            <a:ext cx="5214974" cy="5693866"/>
          </a:xfrm>
          <a:prstGeom prst="rect">
            <a:avLst/>
          </a:prstGeom>
          <a:noFill/>
        </p:spPr>
        <p:txBody>
          <a:bodyPr wrap="square" rtlCol="0">
            <a:spAutoFit/>
          </a:bodyPr>
          <a:lstStyle/>
          <a:p>
            <a:pPr>
              <a:buFont typeface="Arial" pitchFamily="34" charset="0"/>
              <a:buChar char="•"/>
            </a:pPr>
            <a:r>
              <a:rPr lang="en-US" sz="2800" dirty="0" smtClean="0">
                <a:solidFill>
                  <a:schemeClr val="bg1">
                    <a:lumMod val="75000"/>
                  </a:schemeClr>
                </a:solidFill>
                <a:latin typeface="+mn-lt"/>
              </a:rPr>
              <a:t> </a:t>
            </a:r>
            <a:r>
              <a:rPr lang="en-US" sz="2000" b="1" dirty="0" smtClean="0">
                <a:solidFill>
                  <a:schemeClr val="bg1">
                    <a:lumMod val="75000"/>
                  </a:schemeClr>
                </a:solidFill>
                <a:latin typeface="+mn-lt"/>
              </a:rPr>
              <a:t>Associative memory</a:t>
            </a:r>
          </a:p>
          <a:p>
            <a:pPr lvl="1">
              <a:buFont typeface="Arial" pitchFamily="34" charset="0"/>
              <a:buChar char="•"/>
            </a:pPr>
            <a:r>
              <a:rPr lang="en-US" sz="2000" dirty="0" smtClean="0">
                <a:solidFill>
                  <a:schemeClr val="bg1">
                    <a:lumMod val="75000"/>
                  </a:schemeClr>
                </a:solidFill>
                <a:latin typeface="+mn-lt"/>
              </a:rPr>
              <a:t> What is it</a:t>
            </a:r>
          </a:p>
          <a:p>
            <a:pPr lvl="1">
              <a:buFont typeface="Arial" pitchFamily="34" charset="0"/>
              <a:buChar char="•"/>
            </a:pPr>
            <a:r>
              <a:rPr lang="en-US" sz="2000" dirty="0" smtClean="0">
                <a:solidFill>
                  <a:schemeClr val="bg1">
                    <a:lumMod val="75000"/>
                  </a:schemeClr>
                </a:solidFill>
                <a:latin typeface="+mn-lt"/>
              </a:rPr>
              <a:t> Hopfield net</a:t>
            </a:r>
          </a:p>
          <a:p>
            <a:pPr lvl="1">
              <a:buFont typeface="Arial" pitchFamily="34" charset="0"/>
              <a:buChar char="•"/>
            </a:pPr>
            <a:r>
              <a:rPr lang="en-US" sz="2000" dirty="0" smtClean="0">
                <a:solidFill>
                  <a:schemeClr val="bg1">
                    <a:lumMod val="75000"/>
                  </a:schemeClr>
                </a:solidFill>
                <a:latin typeface="+mn-lt"/>
              </a:rPr>
              <a:t> Bam Example</a:t>
            </a:r>
          </a:p>
          <a:p>
            <a:pPr lvl="1">
              <a:buFont typeface="Arial" pitchFamily="34" charset="0"/>
              <a:buChar char="•"/>
            </a:pPr>
            <a:r>
              <a:rPr lang="en-US" sz="2000" dirty="0" smtClean="0">
                <a:solidFill>
                  <a:schemeClr val="bg1">
                    <a:lumMod val="75000"/>
                  </a:schemeClr>
                </a:solidFill>
                <a:latin typeface="+mn-lt"/>
              </a:rPr>
              <a:t> Problems</a:t>
            </a:r>
          </a:p>
          <a:p>
            <a:pPr>
              <a:buFont typeface="Arial" pitchFamily="34" charset="0"/>
              <a:buChar char="•"/>
            </a:pPr>
            <a:r>
              <a:rPr lang="en-US" sz="2000" dirty="0" smtClean="0">
                <a:solidFill>
                  <a:schemeClr val="bg1">
                    <a:lumMod val="75000"/>
                  </a:schemeClr>
                </a:solidFill>
                <a:latin typeface="+mn-lt"/>
              </a:rPr>
              <a:t> Grover algorithm</a:t>
            </a:r>
          </a:p>
          <a:p>
            <a:pPr lvl="1">
              <a:buFont typeface="Arial" pitchFamily="34" charset="0"/>
              <a:buChar char="•"/>
            </a:pPr>
            <a:r>
              <a:rPr lang="en-US" sz="2000" dirty="0" smtClean="0">
                <a:solidFill>
                  <a:schemeClr val="bg1">
                    <a:lumMod val="75000"/>
                  </a:schemeClr>
                </a:solidFill>
                <a:latin typeface="+mn-lt"/>
              </a:rPr>
              <a:t> Reminder</a:t>
            </a:r>
          </a:p>
          <a:p>
            <a:pPr lvl="1">
              <a:buFont typeface="Arial" pitchFamily="34" charset="0"/>
              <a:buChar char="•"/>
            </a:pPr>
            <a:r>
              <a:rPr lang="en-US" sz="2000" dirty="0" smtClean="0">
                <a:solidFill>
                  <a:schemeClr val="bg1">
                    <a:lumMod val="75000"/>
                  </a:schemeClr>
                </a:solidFill>
                <a:latin typeface="+mn-lt"/>
              </a:rPr>
              <a:t> Example </a:t>
            </a:r>
          </a:p>
          <a:p>
            <a:pPr>
              <a:buFont typeface="Arial" pitchFamily="34" charset="0"/>
              <a:buChar char="•"/>
            </a:pPr>
            <a:r>
              <a:rPr lang="en-US" sz="2000" b="1" dirty="0" smtClean="0">
                <a:solidFill>
                  <a:schemeClr val="tx2"/>
                </a:solidFill>
                <a:latin typeface="+mn-lt"/>
              </a:rPr>
              <a:t> Quam Algorithm </a:t>
            </a:r>
          </a:p>
          <a:p>
            <a:pPr lvl="1">
              <a:buFont typeface="Arial" pitchFamily="34" charset="0"/>
              <a:buChar char="•"/>
            </a:pPr>
            <a:r>
              <a:rPr lang="en-US" sz="2000" b="1" dirty="0" smtClean="0">
                <a:solidFill>
                  <a:schemeClr val="tx2"/>
                </a:solidFill>
                <a:latin typeface="+mn-lt"/>
              </a:rPr>
              <a:t> Modified Grover</a:t>
            </a:r>
          </a:p>
          <a:p>
            <a:pPr lvl="1">
              <a:buFont typeface="Arial" pitchFamily="34" charset="0"/>
              <a:buChar char="•"/>
            </a:pPr>
            <a:r>
              <a:rPr lang="en-US" sz="2000" b="1" dirty="0" smtClean="0">
                <a:solidFill>
                  <a:schemeClr val="tx2"/>
                </a:solidFill>
                <a:latin typeface="+mn-lt"/>
              </a:rPr>
              <a:t> Quam Algorithm</a:t>
            </a:r>
          </a:p>
          <a:p>
            <a:pPr lvl="1">
              <a:buFont typeface="Arial" pitchFamily="34" charset="0"/>
              <a:buChar char="•"/>
            </a:pPr>
            <a:r>
              <a:rPr lang="en-US" sz="2000" b="1" dirty="0" smtClean="0">
                <a:solidFill>
                  <a:schemeClr val="tx2"/>
                </a:solidFill>
                <a:latin typeface="+mn-lt"/>
              </a:rPr>
              <a:t> Examples</a:t>
            </a:r>
          </a:p>
          <a:p>
            <a:pPr>
              <a:buFont typeface="Arial" pitchFamily="34" charset="0"/>
              <a:buChar char="•"/>
            </a:pPr>
            <a:r>
              <a:rPr lang="en-US" sz="2000" dirty="0" smtClean="0">
                <a:solidFill>
                  <a:schemeClr val="bg1">
                    <a:lumMod val="75000"/>
                  </a:schemeClr>
                </a:solidFill>
                <a:latin typeface="+mn-lt"/>
              </a:rPr>
              <a:t> </a:t>
            </a:r>
            <a:r>
              <a:rPr lang="en-US" sz="2000" b="1" dirty="0" smtClean="0">
                <a:solidFill>
                  <a:schemeClr val="bg1">
                    <a:lumMod val="75000"/>
                  </a:schemeClr>
                </a:solidFill>
                <a:latin typeface="+mn-lt"/>
              </a:rPr>
              <a:t>Initializing the Quam memory</a:t>
            </a:r>
          </a:p>
          <a:p>
            <a:pPr lvl="1">
              <a:buFont typeface="Arial" pitchFamily="34" charset="0"/>
              <a:buChar char="•"/>
            </a:pPr>
            <a:r>
              <a:rPr lang="en-US" sz="2000" dirty="0" smtClean="0">
                <a:solidFill>
                  <a:schemeClr val="bg1">
                    <a:lumMod val="75000"/>
                  </a:schemeClr>
                </a:solidFill>
                <a:latin typeface="+mn-lt"/>
              </a:rPr>
              <a:t> Algorithm</a:t>
            </a:r>
          </a:p>
          <a:p>
            <a:pPr lvl="1">
              <a:buFont typeface="Arial" pitchFamily="34" charset="0"/>
              <a:buChar char="•"/>
            </a:pPr>
            <a:r>
              <a:rPr lang="en-US" sz="2000" dirty="0" smtClean="0">
                <a:solidFill>
                  <a:schemeClr val="bg1">
                    <a:lumMod val="75000"/>
                  </a:schemeClr>
                </a:solidFill>
                <a:latin typeface="+mn-lt"/>
              </a:rPr>
              <a:t> Example</a:t>
            </a:r>
          </a:p>
          <a:p>
            <a:pPr>
              <a:buFont typeface="Arial" pitchFamily="34" charset="0"/>
              <a:buChar char="•"/>
            </a:pPr>
            <a:endParaRPr lang="en-US" sz="2800" dirty="0" smtClean="0">
              <a:solidFill>
                <a:schemeClr val="tx2"/>
              </a:solidFill>
              <a:latin typeface="+mn-lt"/>
            </a:endParaRPr>
          </a:p>
          <a:p>
            <a:endParaRPr lang="en-US" sz="2800" dirty="0">
              <a:solidFill>
                <a:schemeClr val="tx2"/>
              </a:solidFill>
              <a:latin typeface="+mn-lt"/>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Modified</a:t>
            </a:r>
            <a:r>
              <a:rPr lang="fr-CA" sz="4800" dirty="0" smtClean="0">
                <a:solidFill>
                  <a:schemeClr val="tx2"/>
                </a:solidFill>
              </a:rPr>
              <a:t> </a:t>
            </a:r>
            <a:r>
              <a:rPr lang="fr-CA" sz="4800" dirty="0" err="1" smtClean="0">
                <a:solidFill>
                  <a:schemeClr val="tx2"/>
                </a:solidFill>
              </a:rPr>
              <a:t>Grover</a:t>
            </a:r>
            <a:r>
              <a:rPr lang="fr-CA" sz="4800" dirty="0" smtClean="0">
                <a:solidFill>
                  <a:schemeClr val="tx2"/>
                </a:solidFill>
              </a:rPr>
              <a:t> -</a:t>
            </a:r>
            <a:r>
              <a:rPr lang="en-US" sz="4800" dirty="0" smtClean="0">
                <a:solidFill>
                  <a:schemeClr val="tx2"/>
                </a:solidFill>
              </a:rPr>
              <a:t>Motivation</a:t>
            </a:r>
          </a:p>
        </p:txBody>
      </p:sp>
      <p:sp>
        <p:nvSpPr>
          <p:cNvPr id="4099" name="Espace réservé du contenu 2"/>
          <p:cNvSpPr>
            <a:spLocks noGrp="1"/>
          </p:cNvSpPr>
          <p:nvPr>
            <p:ph idx="1"/>
          </p:nvPr>
        </p:nvSpPr>
        <p:spPr>
          <a:xfrm>
            <a:off x="2000232" y="2214554"/>
            <a:ext cx="6686550" cy="4525963"/>
          </a:xfrm>
        </p:spPr>
        <p:txBody>
          <a:bodyPr/>
          <a:lstStyle/>
          <a:p>
            <a:r>
              <a:rPr lang="en-US" sz="2800" dirty="0" smtClean="0">
                <a:latin typeface="Arial" charset="0"/>
              </a:rPr>
              <a:t>Grover applies to the case where all basis states are represented  equally to start with</a:t>
            </a:r>
          </a:p>
          <a:p>
            <a:r>
              <a:rPr lang="en-US" sz="2800" dirty="0" smtClean="0">
                <a:latin typeface="Arial" charset="0"/>
              </a:rPr>
              <a:t>Can work as associative memory when we memorized all the patterns of length n and we know all n bits of the pattern to be recalled</a:t>
            </a: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45058" name="Equation" r:id="rId5" imgW="0" imgH="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Modified</a:t>
            </a:r>
            <a:r>
              <a:rPr lang="fr-CA" sz="4800" dirty="0" smtClean="0">
                <a:solidFill>
                  <a:schemeClr val="tx2"/>
                </a:solidFill>
              </a:rPr>
              <a:t> </a:t>
            </a:r>
            <a:r>
              <a:rPr lang="fr-CA" sz="4800" dirty="0" err="1" smtClean="0">
                <a:solidFill>
                  <a:schemeClr val="tx2"/>
                </a:solidFill>
              </a:rPr>
              <a:t>Grover</a:t>
            </a:r>
            <a:r>
              <a:rPr lang="fr-CA" sz="4800" dirty="0" smtClean="0">
                <a:solidFill>
                  <a:schemeClr val="tx2"/>
                </a:solidFill>
              </a:rPr>
              <a:t> –</a:t>
            </a:r>
            <a:r>
              <a:rPr lang="en-US" sz="4800" dirty="0" smtClean="0">
                <a:solidFill>
                  <a:schemeClr val="tx2"/>
                </a:solidFill>
              </a:rPr>
              <a:t>Algorithm – first try</a:t>
            </a:r>
          </a:p>
        </p:txBody>
      </p:sp>
      <p:sp>
        <p:nvSpPr>
          <p:cNvPr id="4099" name="Espace réservé du contenu 2"/>
          <p:cNvSpPr>
            <a:spLocks noGrp="1"/>
          </p:cNvSpPr>
          <p:nvPr>
            <p:ph idx="1"/>
          </p:nvPr>
        </p:nvSpPr>
        <p:spPr>
          <a:xfrm>
            <a:off x="2000232" y="2214554"/>
            <a:ext cx="6686550" cy="4525963"/>
          </a:xfrm>
        </p:spPr>
        <p:txBody>
          <a:bodyPr/>
          <a:lstStyle/>
          <a:p>
            <a:r>
              <a:rPr lang="el-GR" sz="2800" dirty="0" smtClean="0">
                <a:latin typeface="Arial" charset="0"/>
              </a:rPr>
              <a:t>Ψ</a:t>
            </a:r>
            <a:r>
              <a:rPr lang="en-US" sz="2800" dirty="0" smtClean="0">
                <a:latin typeface="Arial" charset="0"/>
              </a:rPr>
              <a:t>  = Initialize to</a:t>
            </a:r>
            <a:r>
              <a:rPr lang="fr-CA" sz="2800" dirty="0" smtClean="0">
                <a:latin typeface="Arial" charset="0"/>
              </a:rPr>
              <a:t> </a:t>
            </a:r>
            <a:r>
              <a:rPr lang="en-US" sz="2800" dirty="0" smtClean="0">
                <a:latin typeface="Arial" charset="0"/>
              </a:rPr>
              <a:t>combination</a:t>
            </a:r>
            <a:r>
              <a:rPr lang="fr-CA" sz="2800" dirty="0" smtClean="0">
                <a:latin typeface="Arial" charset="0"/>
              </a:rPr>
              <a:t> of </a:t>
            </a:r>
            <a:r>
              <a:rPr lang="en-US" sz="2800" dirty="0" smtClean="0">
                <a:latin typeface="Arial" charset="0"/>
              </a:rPr>
              <a:t>memories</a:t>
            </a:r>
            <a:endParaRPr lang="fr-CA" sz="2800" dirty="0" smtClean="0">
              <a:latin typeface="Arial" charset="0"/>
            </a:endParaRPr>
          </a:p>
          <a:p>
            <a:pPr>
              <a:buNone/>
            </a:pPr>
            <a:endParaRPr lang="fr-CA" sz="2800" dirty="0" smtClean="0">
              <a:latin typeface="Arial" charset="0"/>
            </a:endParaRPr>
          </a:p>
          <a:p>
            <a:r>
              <a:rPr lang="en-US" sz="2800" dirty="0" smtClean="0">
                <a:latin typeface="Arial" charset="0"/>
              </a:rPr>
              <a:t>Repeat </a:t>
            </a:r>
            <a:endParaRPr lang="fr-CA" sz="2800" dirty="0" smtClean="0">
              <a:latin typeface="Arial" charset="0"/>
            </a:endParaRPr>
          </a:p>
          <a:p>
            <a:pPr marL="742950" lvl="2" indent="-342900"/>
            <a:r>
              <a:rPr lang="fr-CA" dirty="0" smtClean="0">
                <a:latin typeface="Arial" charset="0"/>
              </a:rPr>
              <a:t> </a:t>
            </a:r>
            <a:r>
              <a:rPr lang="en-US" dirty="0" smtClean="0">
                <a:latin typeface="Arial" charset="0"/>
              </a:rPr>
              <a:t>Apply</a:t>
            </a:r>
            <a:r>
              <a:rPr lang="fr-CA" dirty="0" smtClean="0">
                <a:latin typeface="Arial" charset="0"/>
              </a:rPr>
              <a:t> Î</a:t>
            </a:r>
            <a:r>
              <a:rPr lang="el-GR" dirty="0" smtClean="0">
                <a:latin typeface="Arial" charset="0"/>
              </a:rPr>
              <a:t>τ</a:t>
            </a:r>
            <a:endParaRPr lang="en-US" dirty="0" smtClean="0">
              <a:latin typeface="Arial" charset="0"/>
            </a:endParaRPr>
          </a:p>
          <a:p>
            <a:pPr marL="742950" lvl="2" indent="-342900"/>
            <a:r>
              <a:rPr lang="en-US" dirty="0" smtClean="0">
                <a:latin typeface="Arial" charset="0"/>
              </a:rPr>
              <a:t>Apply</a:t>
            </a:r>
            <a:r>
              <a:rPr lang="fr-CA" dirty="0" smtClean="0">
                <a:latin typeface="Arial" charset="0"/>
              </a:rPr>
              <a:t> G= -HÎH</a:t>
            </a:r>
          </a:p>
          <a:p>
            <a:pPr marL="742950" lvl="2" indent="-342900">
              <a:buNone/>
            </a:pPr>
            <a:endParaRPr lang="fr-CA" dirty="0" smtClean="0">
              <a:latin typeface="Arial" charset="0"/>
            </a:endParaRPr>
          </a:p>
          <a:p>
            <a:r>
              <a:rPr lang="en-US" sz="2800" dirty="0" smtClean="0">
                <a:latin typeface="Arial" charset="0"/>
              </a:rPr>
              <a:t>Measure</a:t>
            </a: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44036" name="Object 4"/>
          <p:cNvGraphicFramePr>
            <a:graphicFrameLocks noChangeAspect="1"/>
          </p:cNvGraphicFramePr>
          <p:nvPr/>
        </p:nvGraphicFramePr>
        <p:xfrm>
          <a:off x="4000500" y="3643313"/>
          <a:ext cx="571500" cy="606425"/>
        </p:xfrm>
        <a:graphic>
          <a:graphicData uri="http://schemas.openxmlformats.org/presentationml/2006/ole">
            <p:oleObj spid="_x0000_s44036" name="Equation" r:id="rId5" imgW="406080" imgH="4316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2000232" y="2214554"/>
            <a:ext cx="6686550" cy="4525963"/>
          </a:xfrm>
        </p:spPr>
        <p:txBody>
          <a:bodyPr/>
          <a:lstStyle/>
          <a:p>
            <a:r>
              <a:rPr lang="en-US" sz="2800" dirty="0" smtClean="0">
                <a:solidFill>
                  <a:schemeClr val="tx2"/>
                </a:solidFill>
              </a:rPr>
              <a:t>Example</a:t>
            </a:r>
            <a:endParaRPr lang="en-US" sz="2800" dirty="0" smtClean="0">
              <a:latin typeface="Arial" charset="0"/>
            </a:endParaRP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51202"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Modified</a:t>
            </a:r>
            <a:r>
              <a:rPr lang="fr-CA" sz="4800" dirty="0" smtClean="0">
                <a:solidFill>
                  <a:schemeClr val="tx2"/>
                </a:solidFill>
              </a:rPr>
              <a:t> </a:t>
            </a:r>
            <a:r>
              <a:rPr lang="fr-CA" sz="4800" dirty="0" err="1" smtClean="0">
                <a:solidFill>
                  <a:schemeClr val="tx2"/>
                </a:solidFill>
              </a:rPr>
              <a:t>Grover</a:t>
            </a:r>
            <a:r>
              <a:rPr lang="fr-CA" sz="4800" dirty="0" smtClean="0">
                <a:solidFill>
                  <a:schemeClr val="tx2"/>
                </a:solidFill>
              </a:rPr>
              <a:t> </a:t>
            </a:r>
            <a:r>
              <a:rPr lang="en-US" sz="4800" dirty="0" smtClean="0">
                <a:solidFill>
                  <a:schemeClr val="tx2"/>
                </a:solidFill>
              </a:rPr>
              <a:t>Algorithm</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Modified</a:t>
            </a:r>
            <a:r>
              <a:rPr lang="fr-CA" sz="4800" dirty="0" smtClean="0">
                <a:solidFill>
                  <a:schemeClr val="tx2"/>
                </a:solidFill>
              </a:rPr>
              <a:t> </a:t>
            </a:r>
            <a:r>
              <a:rPr lang="fr-CA" sz="4800" dirty="0" err="1" smtClean="0">
                <a:solidFill>
                  <a:schemeClr val="tx2"/>
                </a:solidFill>
              </a:rPr>
              <a:t>Grover</a:t>
            </a:r>
            <a:r>
              <a:rPr lang="fr-CA" sz="4800" dirty="0" smtClean="0">
                <a:solidFill>
                  <a:schemeClr val="tx2"/>
                </a:solidFill>
              </a:rPr>
              <a:t> </a:t>
            </a:r>
            <a:r>
              <a:rPr lang="en-US" sz="4800" dirty="0" smtClean="0">
                <a:solidFill>
                  <a:schemeClr val="tx2"/>
                </a:solidFill>
              </a:rPr>
              <a:t>- Problems</a:t>
            </a:r>
          </a:p>
        </p:txBody>
      </p:sp>
      <p:sp>
        <p:nvSpPr>
          <p:cNvPr id="4099" name="Espace réservé du contenu 2"/>
          <p:cNvSpPr>
            <a:spLocks noGrp="1"/>
          </p:cNvSpPr>
          <p:nvPr>
            <p:ph idx="1"/>
          </p:nvPr>
        </p:nvSpPr>
        <p:spPr>
          <a:xfrm>
            <a:off x="2000232" y="2214554"/>
            <a:ext cx="6686550" cy="4525963"/>
          </a:xfrm>
        </p:spPr>
        <p:txBody>
          <a:bodyPr/>
          <a:lstStyle/>
          <a:p>
            <a:r>
              <a:rPr lang="en-US" sz="2800" dirty="0" smtClean="0">
                <a:latin typeface="Arial" charset="0"/>
              </a:rPr>
              <a:t>Low collapsing probability</a:t>
            </a:r>
          </a:p>
          <a:p>
            <a:r>
              <a:rPr lang="en-US" sz="2800" dirty="0" smtClean="0">
                <a:latin typeface="Arial" charset="0"/>
              </a:rPr>
              <a:t>Why?</a:t>
            </a:r>
          </a:p>
          <a:p>
            <a:pPr lvl="1"/>
            <a:r>
              <a:rPr lang="en-US" sz="2400" dirty="0" smtClean="0">
                <a:latin typeface="Arial" charset="0"/>
              </a:rPr>
              <a:t> 2 undesirable states</a:t>
            </a:r>
          </a:p>
          <a:p>
            <a:pPr lvl="1"/>
            <a:r>
              <a:rPr lang="en-US" sz="2400" dirty="0" smtClean="0">
                <a:latin typeface="Arial" charset="0"/>
              </a:rPr>
              <a:t>Both acquired opposite phases and canceled each other</a:t>
            </a:r>
          </a:p>
          <a:p>
            <a:pPr lvl="1"/>
            <a:r>
              <a:rPr lang="en-US" sz="2400" dirty="0" smtClean="0">
                <a:latin typeface="Arial" charset="0"/>
              </a:rPr>
              <a:t>Thus when rotating above average- the average is smaller</a:t>
            </a:r>
          </a:p>
          <a:p>
            <a:pPr lvl="1"/>
            <a:r>
              <a:rPr lang="en-US" sz="2400" dirty="0" smtClean="0">
                <a:latin typeface="Arial" charset="0"/>
              </a:rPr>
              <a:t>The desired state is rotated above suboptimal average never getting a large probability </a:t>
            </a: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52226" name="Equation" r:id="rId5" imgW="0" imgH="0" progId="Equation.DSMT4">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Effect transition="in" filter="fade">
                                      <p:cBhvr>
                                        <p:cTn id="7" dur="2000"/>
                                        <p:tgtEl>
                                          <p:spTgt spid="409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3" end="3"/>
                                            </p:txEl>
                                          </p:spTgt>
                                        </p:tgtEl>
                                        <p:attrNameLst>
                                          <p:attrName>style.visibility</p:attrName>
                                        </p:attrNameLst>
                                      </p:cBhvr>
                                      <p:to>
                                        <p:strVal val="visible"/>
                                      </p:to>
                                    </p:set>
                                    <p:animEffect transition="in" filter="fade">
                                      <p:cBhvr>
                                        <p:cTn id="12" dur="2000"/>
                                        <p:tgtEl>
                                          <p:spTgt spid="409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animEffect transition="in" filter="fade">
                                      <p:cBhvr>
                                        <p:cTn id="17" dur="2000"/>
                                        <p:tgtEl>
                                          <p:spTgt spid="40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fade">
                                      <p:cBhvr>
                                        <p:cTn id="22" dur="20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Modified Grover Algorithm – Second try</a:t>
            </a:r>
          </a:p>
        </p:txBody>
      </p:sp>
      <p:sp>
        <p:nvSpPr>
          <p:cNvPr id="4099" name="Espace réservé du contenu 2"/>
          <p:cNvSpPr>
            <a:spLocks noGrp="1"/>
          </p:cNvSpPr>
          <p:nvPr>
            <p:ph idx="1"/>
          </p:nvPr>
        </p:nvSpPr>
        <p:spPr>
          <a:xfrm>
            <a:off x="2000232" y="2214554"/>
            <a:ext cx="6686550" cy="4525963"/>
          </a:xfrm>
        </p:spPr>
        <p:txBody>
          <a:bodyPr/>
          <a:lstStyle/>
          <a:p>
            <a:r>
              <a:rPr lang="el-GR" sz="2800" dirty="0" smtClean="0">
                <a:latin typeface="Arial" charset="0"/>
              </a:rPr>
              <a:t>Ψ</a:t>
            </a:r>
            <a:r>
              <a:rPr lang="en-US" sz="2800" dirty="0" smtClean="0">
                <a:latin typeface="Arial" charset="0"/>
              </a:rPr>
              <a:t>  = Initialize to</a:t>
            </a:r>
            <a:r>
              <a:rPr lang="fr-CA" sz="2800" dirty="0" smtClean="0">
                <a:latin typeface="Arial" charset="0"/>
              </a:rPr>
              <a:t> </a:t>
            </a:r>
            <a:r>
              <a:rPr lang="en-US" sz="2800" dirty="0" smtClean="0">
                <a:latin typeface="Arial" charset="0"/>
              </a:rPr>
              <a:t>combination</a:t>
            </a:r>
            <a:r>
              <a:rPr lang="fr-CA" sz="2800" dirty="0" smtClean="0">
                <a:latin typeface="Arial" charset="0"/>
              </a:rPr>
              <a:t> of </a:t>
            </a:r>
            <a:r>
              <a:rPr lang="en-US" sz="2800" dirty="0" smtClean="0">
                <a:latin typeface="Arial" charset="0"/>
              </a:rPr>
              <a:t>memories</a:t>
            </a:r>
          </a:p>
          <a:p>
            <a:r>
              <a:rPr lang="en-US" sz="2800" dirty="0" smtClean="0">
                <a:latin typeface="Arial" charset="0"/>
              </a:rPr>
              <a:t>Apply</a:t>
            </a:r>
            <a:r>
              <a:rPr lang="fr-CA" sz="2800" dirty="0" smtClean="0">
                <a:latin typeface="Arial" charset="0"/>
              </a:rPr>
              <a:t> G Î</a:t>
            </a:r>
            <a:r>
              <a:rPr lang="en-US" sz="2800" dirty="0" smtClean="0">
                <a:latin typeface="Arial" charset="0"/>
              </a:rPr>
              <a:t>p</a:t>
            </a:r>
            <a:r>
              <a:rPr lang="fr-CA" sz="2800" dirty="0" smtClean="0">
                <a:latin typeface="Arial" charset="0"/>
              </a:rPr>
              <a:t>G Î</a:t>
            </a:r>
            <a:r>
              <a:rPr lang="el-GR" sz="2800" dirty="0" smtClean="0">
                <a:latin typeface="Arial" charset="0"/>
              </a:rPr>
              <a:t>τ</a:t>
            </a:r>
            <a:r>
              <a:rPr lang="en-US" sz="2800" dirty="0" smtClean="0">
                <a:latin typeface="Arial" charset="0"/>
              </a:rPr>
              <a:t> on </a:t>
            </a:r>
            <a:r>
              <a:rPr lang="el-GR" sz="2800" dirty="0" smtClean="0">
                <a:latin typeface="Arial" charset="0"/>
              </a:rPr>
              <a:t>Ψ</a:t>
            </a:r>
            <a:r>
              <a:rPr lang="en-US" sz="2800" dirty="0" smtClean="0">
                <a:latin typeface="Arial" charset="0"/>
              </a:rPr>
              <a:t> </a:t>
            </a:r>
            <a:endParaRPr lang="fr-CA" sz="2800" dirty="0" smtClean="0">
              <a:latin typeface="Arial" charset="0"/>
            </a:endParaRPr>
          </a:p>
          <a:p>
            <a:pPr>
              <a:buNone/>
            </a:pPr>
            <a:endParaRPr lang="fr-CA" sz="2800" dirty="0" smtClean="0">
              <a:latin typeface="Arial" charset="0"/>
            </a:endParaRPr>
          </a:p>
          <a:p>
            <a:r>
              <a:rPr lang="en-US" sz="2800" dirty="0" smtClean="0">
                <a:latin typeface="Arial" charset="0"/>
              </a:rPr>
              <a:t>Repeat</a:t>
            </a:r>
            <a:endParaRPr lang="fr-CA" sz="2800" dirty="0" smtClean="0">
              <a:latin typeface="Arial" charset="0"/>
            </a:endParaRPr>
          </a:p>
          <a:p>
            <a:pPr marL="742950" lvl="2" indent="-342900"/>
            <a:r>
              <a:rPr lang="fr-CA" dirty="0" smtClean="0">
                <a:latin typeface="Arial" charset="0"/>
              </a:rPr>
              <a:t> </a:t>
            </a:r>
            <a:r>
              <a:rPr lang="en-US" dirty="0" smtClean="0">
                <a:latin typeface="Arial" charset="0"/>
              </a:rPr>
              <a:t>Apply</a:t>
            </a:r>
            <a:r>
              <a:rPr lang="fr-CA" dirty="0" smtClean="0">
                <a:latin typeface="Arial" charset="0"/>
              </a:rPr>
              <a:t> Î</a:t>
            </a:r>
            <a:r>
              <a:rPr lang="el-GR" dirty="0" smtClean="0">
                <a:latin typeface="Arial" charset="0"/>
              </a:rPr>
              <a:t>τ</a:t>
            </a:r>
            <a:endParaRPr lang="en-US" dirty="0" smtClean="0">
              <a:latin typeface="Arial" charset="0"/>
            </a:endParaRPr>
          </a:p>
          <a:p>
            <a:pPr marL="742950" lvl="2" indent="-342900"/>
            <a:r>
              <a:rPr lang="en-US" dirty="0" smtClean="0">
                <a:latin typeface="Arial" charset="0"/>
              </a:rPr>
              <a:t>Apply</a:t>
            </a:r>
            <a:r>
              <a:rPr lang="fr-CA" dirty="0" smtClean="0">
                <a:latin typeface="Arial" charset="0"/>
              </a:rPr>
              <a:t> G= -HÎH</a:t>
            </a:r>
          </a:p>
          <a:p>
            <a:pPr marL="742950" lvl="2" indent="-342900">
              <a:buNone/>
            </a:pPr>
            <a:endParaRPr lang="fr-CA" dirty="0" smtClean="0">
              <a:latin typeface="Arial" charset="0"/>
            </a:endParaRPr>
          </a:p>
          <a:p>
            <a:r>
              <a:rPr lang="en-US" sz="2800" dirty="0" smtClean="0">
                <a:latin typeface="Arial" charset="0"/>
              </a:rPr>
              <a:t>Measure</a:t>
            </a: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226308" name="Object 4"/>
          <p:cNvGraphicFramePr>
            <a:graphicFrameLocks noChangeAspect="1"/>
          </p:cNvGraphicFramePr>
          <p:nvPr/>
        </p:nvGraphicFramePr>
        <p:xfrm>
          <a:off x="3786188" y="4108459"/>
          <a:ext cx="857250" cy="606425"/>
        </p:xfrm>
        <a:graphic>
          <a:graphicData uri="http://schemas.openxmlformats.org/presentationml/2006/ole">
            <p:oleObj spid="_x0000_s226308" name="Equation" r:id="rId5" imgW="609480" imgH="4316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2000232" y="2214554"/>
            <a:ext cx="6686550" cy="4525963"/>
          </a:xfrm>
        </p:spPr>
        <p:txBody>
          <a:bodyPr/>
          <a:lstStyle/>
          <a:p>
            <a:r>
              <a:rPr lang="en-US" sz="2800" dirty="0" smtClean="0">
                <a:solidFill>
                  <a:schemeClr val="tx2"/>
                </a:solidFill>
              </a:rPr>
              <a:t>Example</a:t>
            </a:r>
            <a:endParaRPr lang="en-US" sz="2800" dirty="0" smtClean="0">
              <a:latin typeface="Arial" charset="0"/>
            </a:endParaRP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227330"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Modified</a:t>
            </a:r>
            <a:r>
              <a:rPr lang="fr-CA" sz="4800" dirty="0" smtClean="0">
                <a:solidFill>
                  <a:schemeClr val="tx2"/>
                </a:solidFill>
              </a:rPr>
              <a:t> </a:t>
            </a:r>
            <a:r>
              <a:rPr lang="fr-CA" sz="4800" dirty="0" err="1" smtClean="0">
                <a:solidFill>
                  <a:schemeClr val="tx2"/>
                </a:solidFill>
              </a:rPr>
              <a:t>Grover</a:t>
            </a:r>
            <a:r>
              <a:rPr lang="fr-CA" sz="4800" dirty="0" smtClean="0">
                <a:solidFill>
                  <a:schemeClr val="tx2"/>
                </a:solidFill>
              </a:rPr>
              <a:t> </a:t>
            </a:r>
            <a:r>
              <a:rPr lang="en-US" sz="4800" dirty="0" smtClean="0">
                <a:solidFill>
                  <a:schemeClr val="tx2"/>
                </a:solidFill>
              </a:rPr>
              <a:t>Algorithm – Second try</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Quam</a:t>
            </a:r>
            <a:r>
              <a:rPr lang="fr-CA" sz="4800" dirty="0" smtClean="0">
                <a:solidFill>
                  <a:schemeClr val="tx2"/>
                </a:solidFill>
              </a:rPr>
              <a:t>-</a:t>
            </a:r>
            <a:r>
              <a:rPr lang="en-US" sz="4800" dirty="0" smtClean="0">
                <a:solidFill>
                  <a:schemeClr val="tx2"/>
                </a:solidFill>
              </a:rPr>
              <a:t>Introduction</a:t>
            </a:r>
          </a:p>
        </p:txBody>
      </p:sp>
      <p:sp>
        <p:nvSpPr>
          <p:cNvPr id="4099" name="Espace réservé du contenu 2"/>
          <p:cNvSpPr>
            <a:spLocks noGrp="1"/>
          </p:cNvSpPr>
          <p:nvPr>
            <p:ph idx="1"/>
          </p:nvPr>
        </p:nvSpPr>
        <p:spPr>
          <a:xfrm>
            <a:off x="2000232" y="2214554"/>
            <a:ext cx="6686550" cy="4525963"/>
          </a:xfrm>
        </p:spPr>
        <p:txBody>
          <a:bodyPr/>
          <a:lstStyle/>
          <a:p>
            <a:r>
              <a:rPr lang="en-US" sz="2800" dirty="0" smtClean="0">
                <a:latin typeface="Arial" charset="0"/>
              </a:rPr>
              <a:t>Instead of |0&gt; start with some other initial distribution – like before</a:t>
            </a:r>
          </a:p>
          <a:p>
            <a:r>
              <a:rPr lang="en-US" sz="2800" dirty="0" smtClean="0">
                <a:latin typeface="Arial" charset="0"/>
              </a:rPr>
              <a:t>The second state rotation operator rotates the phases of the desired states and also rotates the phases of all the stored patterns as well</a:t>
            </a:r>
          </a:p>
          <a:p>
            <a:pPr lvl="1"/>
            <a:r>
              <a:rPr lang="en-US" sz="2400" dirty="0" smtClean="0">
                <a:latin typeface="Arial" charset="0"/>
              </a:rPr>
              <a:t>Will force the 2 different kinds of undesired states to have the same phase (rather than opposite)</a:t>
            </a: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1643042"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2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20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Quam Algorithm</a:t>
            </a:r>
          </a:p>
        </p:txBody>
      </p:sp>
      <p:sp>
        <p:nvSpPr>
          <p:cNvPr id="4099" name="Espace réservé du contenu 2"/>
          <p:cNvSpPr>
            <a:spLocks noGrp="1"/>
          </p:cNvSpPr>
          <p:nvPr>
            <p:ph idx="1"/>
          </p:nvPr>
        </p:nvSpPr>
        <p:spPr>
          <a:xfrm>
            <a:off x="2000232" y="2214554"/>
            <a:ext cx="6686550" cy="4525963"/>
          </a:xfrm>
        </p:spPr>
        <p:txBody>
          <a:bodyPr/>
          <a:lstStyle/>
          <a:p>
            <a:r>
              <a:rPr lang="el-GR" sz="2800" dirty="0" smtClean="0">
                <a:latin typeface="Arial" charset="0"/>
              </a:rPr>
              <a:t>Ψ</a:t>
            </a:r>
            <a:r>
              <a:rPr lang="en-US" sz="2800" dirty="0" smtClean="0">
                <a:latin typeface="Arial" charset="0"/>
              </a:rPr>
              <a:t>  = Initialize to</a:t>
            </a:r>
            <a:r>
              <a:rPr lang="fr-CA" sz="2800" dirty="0" smtClean="0">
                <a:latin typeface="Arial" charset="0"/>
              </a:rPr>
              <a:t> </a:t>
            </a:r>
            <a:r>
              <a:rPr lang="en-US" sz="2800" dirty="0" smtClean="0">
                <a:latin typeface="Arial" charset="0"/>
              </a:rPr>
              <a:t>combination</a:t>
            </a:r>
            <a:r>
              <a:rPr lang="fr-CA" sz="2800" dirty="0" smtClean="0">
                <a:latin typeface="Arial" charset="0"/>
              </a:rPr>
              <a:t> of </a:t>
            </a:r>
            <a:r>
              <a:rPr lang="en-US" sz="2800" dirty="0" smtClean="0">
                <a:latin typeface="Arial" charset="0"/>
              </a:rPr>
              <a:t>memories</a:t>
            </a:r>
          </a:p>
          <a:p>
            <a:r>
              <a:rPr lang="en-US" sz="2800" dirty="0" smtClean="0">
                <a:latin typeface="Arial" charset="0"/>
              </a:rPr>
              <a:t>Apply</a:t>
            </a:r>
            <a:r>
              <a:rPr lang="fr-CA" sz="2800" dirty="0" smtClean="0">
                <a:latin typeface="Arial" charset="0"/>
              </a:rPr>
              <a:t> G Î</a:t>
            </a:r>
            <a:r>
              <a:rPr lang="en-US" sz="2800" dirty="0" smtClean="0">
                <a:latin typeface="Arial" charset="0"/>
              </a:rPr>
              <a:t>p</a:t>
            </a:r>
            <a:r>
              <a:rPr lang="fr-CA" sz="2800" dirty="0" smtClean="0">
                <a:latin typeface="Arial" charset="0"/>
              </a:rPr>
              <a:t>G Î</a:t>
            </a:r>
            <a:r>
              <a:rPr lang="el-GR" sz="2800" dirty="0" smtClean="0">
                <a:latin typeface="Arial" charset="0"/>
              </a:rPr>
              <a:t>τ</a:t>
            </a:r>
            <a:r>
              <a:rPr lang="en-US" sz="2800" dirty="0" smtClean="0">
                <a:latin typeface="Arial" charset="0"/>
              </a:rPr>
              <a:t> on </a:t>
            </a:r>
            <a:r>
              <a:rPr lang="el-GR" sz="2800" dirty="0" smtClean="0">
                <a:latin typeface="Arial" charset="0"/>
              </a:rPr>
              <a:t>Ψ</a:t>
            </a:r>
            <a:r>
              <a:rPr lang="en-US" sz="2800" dirty="0" smtClean="0">
                <a:latin typeface="Arial" charset="0"/>
              </a:rPr>
              <a:t> </a:t>
            </a:r>
            <a:endParaRPr lang="fr-CA" sz="2800" dirty="0" smtClean="0">
              <a:latin typeface="Arial" charset="0"/>
            </a:endParaRPr>
          </a:p>
          <a:p>
            <a:pPr>
              <a:buNone/>
            </a:pPr>
            <a:endParaRPr lang="fr-CA" sz="2800" dirty="0" smtClean="0">
              <a:latin typeface="Arial" charset="0"/>
            </a:endParaRPr>
          </a:p>
          <a:p>
            <a:r>
              <a:rPr lang="en-US" sz="2800" dirty="0" smtClean="0">
                <a:latin typeface="Arial" charset="0"/>
              </a:rPr>
              <a:t>Repeat T times</a:t>
            </a:r>
            <a:endParaRPr lang="fr-CA" sz="2800" dirty="0" smtClean="0">
              <a:latin typeface="Arial" charset="0"/>
            </a:endParaRPr>
          </a:p>
          <a:p>
            <a:pPr marL="742950" lvl="2" indent="-342900"/>
            <a:r>
              <a:rPr lang="fr-CA" dirty="0" smtClean="0">
                <a:latin typeface="Arial" charset="0"/>
              </a:rPr>
              <a:t> </a:t>
            </a:r>
            <a:r>
              <a:rPr lang="en-US" dirty="0" smtClean="0">
                <a:latin typeface="Arial" charset="0"/>
              </a:rPr>
              <a:t>Apply</a:t>
            </a:r>
            <a:r>
              <a:rPr lang="fr-CA" dirty="0" smtClean="0">
                <a:latin typeface="Arial" charset="0"/>
              </a:rPr>
              <a:t> Î</a:t>
            </a:r>
            <a:r>
              <a:rPr lang="el-GR" dirty="0" smtClean="0">
                <a:latin typeface="Arial" charset="0"/>
              </a:rPr>
              <a:t>τ</a:t>
            </a:r>
            <a:endParaRPr lang="en-US" dirty="0" smtClean="0">
              <a:latin typeface="Arial" charset="0"/>
            </a:endParaRPr>
          </a:p>
          <a:p>
            <a:pPr marL="742950" lvl="2" indent="-342900"/>
            <a:r>
              <a:rPr lang="en-US" dirty="0" smtClean="0">
                <a:latin typeface="Arial" charset="0"/>
              </a:rPr>
              <a:t>Apply</a:t>
            </a:r>
            <a:r>
              <a:rPr lang="fr-CA" dirty="0" smtClean="0">
                <a:latin typeface="Arial" charset="0"/>
              </a:rPr>
              <a:t> G= -HÎH</a:t>
            </a:r>
          </a:p>
          <a:p>
            <a:pPr marL="742950" lvl="2" indent="-342900">
              <a:buNone/>
            </a:pPr>
            <a:endParaRPr lang="fr-CA" dirty="0" smtClean="0">
              <a:latin typeface="Arial" charset="0"/>
            </a:endParaRPr>
          </a:p>
          <a:p>
            <a:r>
              <a:rPr lang="en-US" sz="2800" dirty="0" smtClean="0">
                <a:latin typeface="Arial" charset="0"/>
              </a:rPr>
              <a:t>Measure</a:t>
            </a: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Quam Algorithm – What is T?</a:t>
            </a:r>
          </a:p>
        </p:txBody>
      </p:sp>
      <p:sp>
        <p:nvSpPr>
          <p:cNvPr id="4099" name="Espace réservé du contenu 2"/>
          <p:cNvSpPr>
            <a:spLocks noGrp="1"/>
          </p:cNvSpPr>
          <p:nvPr>
            <p:ph idx="1"/>
          </p:nvPr>
        </p:nvSpPr>
        <p:spPr>
          <a:xfrm>
            <a:off x="2000232" y="2214554"/>
            <a:ext cx="6686550" cy="4525963"/>
          </a:xfrm>
        </p:spPr>
        <p:txBody>
          <a:bodyPr/>
          <a:lstStyle/>
          <a:p>
            <a:r>
              <a:rPr lang="en-US" sz="2000" dirty="0" smtClean="0">
                <a:latin typeface="Arial" charset="0"/>
              </a:rPr>
              <a:t>N – total number of states</a:t>
            </a:r>
          </a:p>
          <a:p>
            <a:r>
              <a:rPr lang="en-US" sz="2000" dirty="0" smtClean="0">
                <a:latin typeface="Arial" charset="0"/>
              </a:rPr>
              <a:t>R1 – number of marked states that correspond to stored patterns</a:t>
            </a:r>
          </a:p>
          <a:p>
            <a:r>
              <a:rPr lang="en-US" sz="2000" dirty="0" smtClean="0">
                <a:latin typeface="Arial" charset="0"/>
              </a:rPr>
              <a:t>R0 - number of marked states that do not correspond to stored patterns</a:t>
            </a:r>
          </a:p>
          <a:p>
            <a:r>
              <a:rPr lang="en-US" sz="2000" dirty="0" smtClean="0">
                <a:latin typeface="Arial" charset="0"/>
              </a:rPr>
              <a:t>P- number of stored patterns</a:t>
            </a:r>
          </a:p>
          <a:p>
            <a:pPr>
              <a:buNone/>
            </a:pPr>
            <a:endParaRPr lang="en-US" sz="2800" dirty="0" smtClean="0">
              <a:latin typeface="Arial" charset="0"/>
            </a:endParaRP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pic>
        <p:nvPicPr>
          <p:cNvPr id="14" name="Picture 2"/>
          <p:cNvPicPr>
            <a:picLocks noChangeAspect="1" noChangeArrowheads="1"/>
          </p:cNvPicPr>
          <p:nvPr/>
        </p:nvPicPr>
        <p:blipFill>
          <a:blip r:embed="rId4"/>
          <a:srcRect/>
          <a:stretch>
            <a:fillRect/>
          </a:stretch>
        </p:blipFill>
        <p:spPr bwMode="auto">
          <a:xfrm>
            <a:off x="2071670" y="5072074"/>
            <a:ext cx="6958061" cy="114300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145410"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Outline</a:t>
            </a:r>
          </a:p>
        </p:txBody>
      </p:sp>
      <p:sp>
        <p:nvSpPr>
          <p:cNvPr id="983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8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26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57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57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572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 name="TextBox 31"/>
          <p:cNvSpPr txBox="1"/>
          <p:nvPr/>
        </p:nvSpPr>
        <p:spPr>
          <a:xfrm>
            <a:off x="3714744" y="4911339"/>
            <a:ext cx="3132282" cy="215444"/>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36" name="TextBox 35"/>
          <p:cNvSpPr txBox="1"/>
          <p:nvPr/>
        </p:nvSpPr>
        <p:spPr>
          <a:xfrm>
            <a:off x="3643306" y="5857892"/>
            <a:ext cx="3132282" cy="246221"/>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40" name="TextBox 39"/>
          <p:cNvSpPr txBox="1"/>
          <p:nvPr/>
        </p:nvSpPr>
        <p:spPr>
          <a:xfrm>
            <a:off x="2214546" y="1378472"/>
            <a:ext cx="5214974" cy="5693866"/>
          </a:xfrm>
          <a:prstGeom prst="rect">
            <a:avLst/>
          </a:prstGeom>
          <a:noFill/>
        </p:spPr>
        <p:txBody>
          <a:bodyPr wrap="square" rtlCol="0">
            <a:spAutoFit/>
          </a:bodyPr>
          <a:lstStyle/>
          <a:p>
            <a:pPr>
              <a:buFont typeface="Arial" pitchFamily="34" charset="0"/>
              <a:buChar char="•"/>
            </a:pPr>
            <a:r>
              <a:rPr lang="en-US" sz="2800" dirty="0" smtClean="0">
                <a:solidFill>
                  <a:schemeClr val="tx2"/>
                </a:solidFill>
                <a:latin typeface="+mn-lt"/>
              </a:rPr>
              <a:t> </a:t>
            </a:r>
            <a:r>
              <a:rPr lang="en-US" sz="2000" b="1" dirty="0" smtClean="0">
                <a:solidFill>
                  <a:schemeClr val="tx2"/>
                </a:solidFill>
                <a:latin typeface="+mn-lt"/>
              </a:rPr>
              <a:t>Associative memory</a:t>
            </a:r>
          </a:p>
          <a:p>
            <a:pPr lvl="1">
              <a:buFont typeface="Arial" pitchFamily="34" charset="0"/>
              <a:buChar char="•"/>
            </a:pPr>
            <a:r>
              <a:rPr lang="en-US" sz="2000" dirty="0" smtClean="0">
                <a:solidFill>
                  <a:schemeClr val="tx2"/>
                </a:solidFill>
                <a:latin typeface="+mn-lt"/>
              </a:rPr>
              <a:t> What is it</a:t>
            </a:r>
          </a:p>
          <a:p>
            <a:pPr lvl="1">
              <a:buFont typeface="Arial" pitchFamily="34" charset="0"/>
              <a:buChar char="•"/>
            </a:pPr>
            <a:r>
              <a:rPr lang="en-US" sz="2000" dirty="0" smtClean="0">
                <a:solidFill>
                  <a:schemeClr val="tx2"/>
                </a:solidFill>
                <a:latin typeface="+mn-lt"/>
              </a:rPr>
              <a:t> Hopfield net</a:t>
            </a:r>
          </a:p>
          <a:p>
            <a:pPr lvl="1">
              <a:buFont typeface="Arial" pitchFamily="34" charset="0"/>
              <a:buChar char="•"/>
            </a:pPr>
            <a:r>
              <a:rPr lang="en-US" sz="2000" dirty="0" smtClean="0">
                <a:solidFill>
                  <a:schemeClr val="tx2"/>
                </a:solidFill>
                <a:latin typeface="+mn-lt"/>
              </a:rPr>
              <a:t> Bam Example</a:t>
            </a:r>
          </a:p>
          <a:p>
            <a:pPr lvl="1">
              <a:buFont typeface="Arial" pitchFamily="34" charset="0"/>
              <a:buChar char="•"/>
            </a:pPr>
            <a:r>
              <a:rPr lang="en-US" sz="2000" dirty="0" smtClean="0">
                <a:solidFill>
                  <a:schemeClr val="tx2"/>
                </a:solidFill>
                <a:latin typeface="+mn-lt"/>
              </a:rPr>
              <a:t> Problems</a:t>
            </a:r>
          </a:p>
          <a:p>
            <a:pPr>
              <a:buFont typeface="Arial" pitchFamily="34" charset="0"/>
              <a:buChar char="•"/>
            </a:pPr>
            <a:r>
              <a:rPr lang="en-US" sz="2000" dirty="0" smtClean="0">
                <a:solidFill>
                  <a:schemeClr val="bg1">
                    <a:lumMod val="75000"/>
                  </a:schemeClr>
                </a:solidFill>
                <a:latin typeface="+mn-lt"/>
              </a:rPr>
              <a:t> </a:t>
            </a:r>
            <a:r>
              <a:rPr lang="en-US" sz="2000" b="1" dirty="0" smtClean="0">
                <a:solidFill>
                  <a:schemeClr val="bg1">
                    <a:lumMod val="75000"/>
                  </a:schemeClr>
                </a:solidFill>
                <a:latin typeface="+mn-lt"/>
              </a:rPr>
              <a:t>Grover algorithm</a:t>
            </a:r>
          </a:p>
          <a:p>
            <a:pPr lvl="1">
              <a:buFont typeface="Arial" pitchFamily="34" charset="0"/>
              <a:buChar char="•"/>
            </a:pPr>
            <a:r>
              <a:rPr lang="en-US" sz="2000" dirty="0" smtClean="0">
                <a:solidFill>
                  <a:schemeClr val="bg1">
                    <a:lumMod val="75000"/>
                  </a:schemeClr>
                </a:solidFill>
                <a:latin typeface="+mn-lt"/>
              </a:rPr>
              <a:t> Reminder</a:t>
            </a:r>
          </a:p>
          <a:p>
            <a:pPr lvl="1">
              <a:buFont typeface="Arial" pitchFamily="34" charset="0"/>
              <a:buChar char="•"/>
            </a:pPr>
            <a:r>
              <a:rPr lang="en-US" sz="2000" dirty="0" smtClean="0">
                <a:solidFill>
                  <a:schemeClr val="bg1">
                    <a:lumMod val="75000"/>
                  </a:schemeClr>
                </a:solidFill>
                <a:latin typeface="+mn-lt"/>
              </a:rPr>
              <a:t> Example </a:t>
            </a:r>
          </a:p>
          <a:p>
            <a:pPr>
              <a:buFont typeface="Arial" pitchFamily="34" charset="0"/>
              <a:buChar char="•"/>
            </a:pPr>
            <a:r>
              <a:rPr lang="en-US" sz="2000" dirty="0" smtClean="0">
                <a:solidFill>
                  <a:schemeClr val="bg1">
                    <a:lumMod val="75000"/>
                  </a:schemeClr>
                </a:solidFill>
                <a:latin typeface="+mn-lt"/>
              </a:rPr>
              <a:t> </a:t>
            </a:r>
            <a:r>
              <a:rPr lang="en-US" sz="2000" b="1" dirty="0" smtClean="0">
                <a:solidFill>
                  <a:schemeClr val="bg1">
                    <a:lumMod val="75000"/>
                  </a:schemeClr>
                </a:solidFill>
                <a:latin typeface="+mn-lt"/>
              </a:rPr>
              <a:t>Quam Algorithm </a:t>
            </a:r>
          </a:p>
          <a:p>
            <a:pPr lvl="1">
              <a:buFont typeface="Arial" pitchFamily="34" charset="0"/>
              <a:buChar char="•"/>
            </a:pPr>
            <a:r>
              <a:rPr lang="en-US" sz="2000" dirty="0" smtClean="0">
                <a:solidFill>
                  <a:schemeClr val="bg1">
                    <a:lumMod val="75000"/>
                  </a:schemeClr>
                </a:solidFill>
                <a:latin typeface="+mn-lt"/>
              </a:rPr>
              <a:t> Modified Grover</a:t>
            </a:r>
          </a:p>
          <a:p>
            <a:pPr lvl="1">
              <a:buFont typeface="Arial" pitchFamily="34" charset="0"/>
              <a:buChar char="•"/>
            </a:pPr>
            <a:r>
              <a:rPr lang="en-US" sz="2000" dirty="0" smtClean="0">
                <a:solidFill>
                  <a:schemeClr val="bg1">
                    <a:lumMod val="75000"/>
                  </a:schemeClr>
                </a:solidFill>
                <a:latin typeface="+mn-lt"/>
              </a:rPr>
              <a:t> Quam Algorithm</a:t>
            </a:r>
          </a:p>
          <a:p>
            <a:pPr lvl="1">
              <a:buFont typeface="Arial" pitchFamily="34" charset="0"/>
              <a:buChar char="•"/>
            </a:pPr>
            <a:r>
              <a:rPr lang="en-US" sz="2000" dirty="0" smtClean="0">
                <a:solidFill>
                  <a:schemeClr val="bg1">
                    <a:lumMod val="75000"/>
                  </a:schemeClr>
                </a:solidFill>
                <a:latin typeface="+mn-lt"/>
              </a:rPr>
              <a:t> Examples</a:t>
            </a:r>
          </a:p>
          <a:p>
            <a:pPr>
              <a:buFont typeface="Arial" pitchFamily="34" charset="0"/>
              <a:buChar char="•"/>
            </a:pPr>
            <a:r>
              <a:rPr lang="en-US" sz="2000" dirty="0" smtClean="0">
                <a:solidFill>
                  <a:schemeClr val="bg1">
                    <a:lumMod val="75000"/>
                  </a:schemeClr>
                </a:solidFill>
                <a:latin typeface="+mn-lt"/>
              </a:rPr>
              <a:t> </a:t>
            </a:r>
            <a:r>
              <a:rPr lang="en-US" sz="2000" b="1" dirty="0" smtClean="0">
                <a:solidFill>
                  <a:schemeClr val="bg1">
                    <a:lumMod val="75000"/>
                  </a:schemeClr>
                </a:solidFill>
                <a:latin typeface="+mn-lt"/>
              </a:rPr>
              <a:t>Initializing the Quam memory</a:t>
            </a:r>
          </a:p>
          <a:p>
            <a:pPr lvl="1">
              <a:buFont typeface="Arial" pitchFamily="34" charset="0"/>
              <a:buChar char="•"/>
            </a:pPr>
            <a:r>
              <a:rPr lang="en-US" sz="2000" dirty="0" smtClean="0">
                <a:solidFill>
                  <a:schemeClr val="bg1">
                    <a:lumMod val="75000"/>
                  </a:schemeClr>
                </a:solidFill>
                <a:latin typeface="+mn-lt"/>
              </a:rPr>
              <a:t> Algorithm</a:t>
            </a:r>
          </a:p>
          <a:p>
            <a:pPr lvl="1">
              <a:buFont typeface="Arial" pitchFamily="34" charset="0"/>
              <a:buChar char="•"/>
            </a:pPr>
            <a:r>
              <a:rPr lang="en-US" sz="2000" dirty="0" smtClean="0">
                <a:solidFill>
                  <a:schemeClr val="bg1">
                    <a:lumMod val="75000"/>
                  </a:schemeClr>
                </a:solidFill>
                <a:latin typeface="+mn-lt"/>
              </a:rPr>
              <a:t> Example</a:t>
            </a:r>
          </a:p>
          <a:p>
            <a:pPr>
              <a:buFont typeface="Arial" pitchFamily="34" charset="0"/>
              <a:buChar char="•"/>
            </a:pPr>
            <a:endParaRPr lang="en-US" sz="2800" dirty="0" smtClean="0">
              <a:solidFill>
                <a:schemeClr val="tx2"/>
              </a:solidFill>
              <a:latin typeface="+mn-lt"/>
            </a:endParaRPr>
          </a:p>
          <a:p>
            <a:endParaRPr lang="en-US" sz="2800" dirty="0">
              <a:solidFill>
                <a:schemeClr val="tx2"/>
              </a:solidFill>
              <a:latin typeface="+mn-lt"/>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Quam Algorithm – What is T?</a:t>
            </a:r>
          </a:p>
        </p:txBody>
      </p:sp>
      <p:sp>
        <p:nvSpPr>
          <p:cNvPr id="4099" name="Espace réservé du contenu 2"/>
          <p:cNvSpPr>
            <a:spLocks noGrp="1"/>
          </p:cNvSpPr>
          <p:nvPr>
            <p:ph idx="1"/>
          </p:nvPr>
        </p:nvSpPr>
        <p:spPr>
          <a:xfrm>
            <a:off x="2000232" y="2214554"/>
            <a:ext cx="6686550" cy="4525963"/>
          </a:xfrm>
        </p:spPr>
        <p:txBody>
          <a:bodyPr/>
          <a:lstStyle/>
          <a:p>
            <a:pPr>
              <a:buNone/>
            </a:pPr>
            <a:endParaRPr lang="en-US" sz="2800" dirty="0" smtClean="0">
              <a:latin typeface="Arial" charset="0"/>
            </a:endParaRPr>
          </a:p>
          <a:p>
            <a:pPr>
              <a:buNone/>
            </a:pPr>
            <a:endParaRPr lang="en-US" sz="2800" dirty="0" smtClean="0">
              <a:latin typeface="Arial" charset="0"/>
            </a:endParaRP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pic>
        <p:nvPicPr>
          <p:cNvPr id="95234" name="Picture 2"/>
          <p:cNvPicPr>
            <a:picLocks noChangeAspect="1" noChangeArrowheads="1"/>
          </p:cNvPicPr>
          <p:nvPr/>
        </p:nvPicPr>
        <p:blipFill>
          <a:blip r:embed="rId4"/>
          <a:srcRect/>
          <a:stretch>
            <a:fillRect/>
          </a:stretch>
        </p:blipFill>
        <p:spPr bwMode="auto">
          <a:xfrm>
            <a:off x="2071670" y="5072074"/>
            <a:ext cx="6958061" cy="1143008"/>
          </a:xfrm>
          <a:prstGeom prst="rect">
            <a:avLst/>
          </a:prstGeom>
          <a:noFill/>
          <a:ln w="9525">
            <a:noFill/>
            <a:miter lim="800000"/>
            <a:headEnd/>
            <a:tailEnd/>
          </a:ln>
          <a:effectLst/>
        </p:spPr>
      </p:pic>
      <p:pic>
        <p:nvPicPr>
          <p:cNvPr id="96258" name="Picture 2"/>
          <p:cNvPicPr>
            <a:picLocks noChangeAspect="1" noChangeArrowheads="1"/>
          </p:cNvPicPr>
          <p:nvPr/>
        </p:nvPicPr>
        <p:blipFill>
          <a:blip r:embed="rId5"/>
          <a:srcRect/>
          <a:stretch>
            <a:fillRect/>
          </a:stretch>
        </p:blipFill>
        <p:spPr bwMode="auto">
          <a:xfrm>
            <a:off x="2500298" y="3429000"/>
            <a:ext cx="2428892" cy="428628"/>
          </a:xfrm>
          <a:prstGeom prst="rect">
            <a:avLst/>
          </a:prstGeom>
          <a:noFill/>
          <a:ln w="9525">
            <a:noFill/>
            <a:miter lim="800000"/>
            <a:headEnd/>
            <a:tailEnd/>
          </a:ln>
          <a:effectLst/>
        </p:spPr>
      </p:pic>
      <p:pic>
        <p:nvPicPr>
          <p:cNvPr id="15" name="Picture 2"/>
          <p:cNvPicPr>
            <a:picLocks noChangeAspect="1" noChangeArrowheads="1"/>
          </p:cNvPicPr>
          <p:nvPr/>
        </p:nvPicPr>
        <p:blipFill>
          <a:blip r:embed="rId6"/>
          <a:srcRect/>
          <a:stretch>
            <a:fillRect/>
          </a:stretch>
        </p:blipFill>
        <p:spPr bwMode="auto">
          <a:xfrm>
            <a:off x="2714612" y="1714488"/>
            <a:ext cx="1785950" cy="722874"/>
          </a:xfrm>
          <a:prstGeom prst="rect">
            <a:avLst/>
          </a:prstGeom>
          <a:noFill/>
          <a:ln w="9525">
            <a:noFill/>
            <a:miter lim="800000"/>
            <a:headEnd/>
            <a:tailEnd/>
          </a:ln>
          <a:effectLst/>
        </p:spPr>
      </p:pic>
      <p:pic>
        <p:nvPicPr>
          <p:cNvPr id="16" name="Picture 2"/>
          <p:cNvPicPr>
            <a:picLocks noChangeAspect="1" noChangeArrowheads="1"/>
          </p:cNvPicPr>
          <p:nvPr/>
        </p:nvPicPr>
        <p:blipFill>
          <a:blip r:embed="rId7"/>
          <a:srcRect/>
          <a:stretch>
            <a:fillRect/>
          </a:stretch>
        </p:blipFill>
        <p:spPr bwMode="auto">
          <a:xfrm>
            <a:off x="2500298" y="2571744"/>
            <a:ext cx="1643074" cy="500066"/>
          </a:xfrm>
          <a:prstGeom prst="rect">
            <a:avLst/>
          </a:prstGeom>
          <a:noFill/>
          <a:ln w="9525">
            <a:noFill/>
            <a:miter lim="800000"/>
            <a:headEnd/>
            <a:tailEnd/>
          </a:ln>
          <a:effectLst/>
        </p:spPr>
      </p:pic>
      <p:pic>
        <p:nvPicPr>
          <p:cNvPr id="96259" name="Picture 3"/>
          <p:cNvPicPr>
            <a:picLocks noChangeAspect="1" noChangeArrowheads="1"/>
          </p:cNvPicPr>
          <p:nvPr/>
        </p:nvPicPr>
        <p:blipFill>
          <a:blip r:embed="rId8"/>
          <a:srcRect/>
          <a:stretch>
            <a:fillRect/>
          </a:stretch>
        </p:blipFill>
        <p:spPr bwMode="auto">
          <a:xfrm>
            <a:off x="2571736" y="4000504"/>
            <a:ext cx="4500594" cy="571504"/>
          </a:xfrm>
          <a:prstGeom prst="rect">
            <a:avLst/>
          </a:prstGeom>
          <a:noFill/>
          <a:ln w="9525">
            <a:noFill/>
            <a:miter lim="800000"/>
            <a:headEnd/>
            <a:tailEnd/>
          </a:ln>
          <a:effectLst/>
        </p:spPr>
      </p:pic>
      <p:sp>
        <p:nvSpPr>
          <p:cNvPr id="14" name="TextBox 13"/>
          <p:cNvSpPr txBox="1"/>
          <p:nvPr/>
        </p:nvSpPr>
        <p:spPr>
          <a:xfrm>
            <a:off x="7000892" y="3214686"/>
            <a:ext cx="2286016" cy="646331"/>
          </a:xfrm>
          <a:prstGeom prst="rect">
            <a:avLst/>
          </a:prstGeom>
          <a:noFill/>
        </p:spPr>
        <p:txBody>
          <a:bodyPr wrap="square" rtlCol="0">
            <a:spAutoFit/>
          </a:bodyPr>
          <a:lstStyle/>
          <a:p>
            <a:r>
              <a:rPr lang="en-US" dirty="0" smtClean="0"/>
              <a:t>Average amplitude of marked states</a:t>
            </a:r>
            <a:endParaRPr lang="en-US" dirty="0"/>
          </a:p>
        </p:txBody>
      </p:sp>
      <p:sp>
        <p:nvSpPr>
          <p:cNvPr id="17" name="TextBox 16"/>
          <p:cNvSpPr txBox="1"/>
          <p:nvPr/>
        </p:nvSpPr>
        <p:spPr>
          <a:xfrm>
            <a:off x="7000892" y="3997115"/>
            <a:ext cx="2286016" cy="646331"/>
          </a:xfrm>
          <a:prstGeom prst="rect">
            <a:avLst/>
          </a:prstGeom>
          <a:noFill/>
        </p:spPr>
        <p:txBody>
          <a:bodyPr wrap="square" rtlCol="0">
            <a:spAutoFit/>
          </a:bodyPr>
          <a:lstStyle/>
          <a:p>
            <a:r>
              <a:rPr lang="en-US" dirty="0" smtClean="0"/>
              <a:t>Average amplitude of unmarked states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2000232" y="2214554"/>
            <a:ext cx="6686550" cy="4525963"/>
          </a:xfrm>
        </p:spPr>
        <p:txBody>
          <a:bodyPr/>
          <a:lstStyle/>
          <a:p>
            <a:r>
              <a:rPr lang="en-US" sz="2800" dirty="0" smtClean="0">
                <a:solidFill>
                  <a:schemeClr val="tx2"/>
                </a:solidFill>
              </a:rPr>
              <a:t>Working example - recall</a:t>
            </a:r>
          </a:p>
          <a:p>
            <a:r>
              <a:rPr lang="en-US" sz="2800" dirty="0" smtClean="0">
                <a:solidFill>
                  <a:schemeClr val="tx2"/>
                </a:solidFill>
              </a:rPr>
              <a:t>Working example - completion</a:t>
            </a:r>
          </a:p>
          <a:p>
            <a:r>
              <a:rPr lang="en-US" sz="2800" dirty="0" smtClean="0">
                <a:solidFill>
                  <a:schemeClr val="tx2"/>
                </a:solidFill>
              </a:rPr>
              <a:t>Example of correction </a:t>
            </a:r>
          </a:p>
          <a:p>
            <a:pPr lvl="1"/>
            <a:r>
              <a:rPr lang="en-US" sz="2400" dirty="0" smtClean="0">
                <a:solidFill>
                  <a:schemeClr val="tx2"/>
                </a:solidFill>
              </a:rPr>
              <a:t>or non- correction</a:t>
            </a:r>
          </a:p>
          <a:p>
            <a:r>
              <a:rPr lang="en-US" sz="2800" dirty="0" smtClean="0">
                <a:solidFill>
                  <a:schemeClr val="tx2"/>
                </a:solidFill>
              </a:rPr>
              <a:t>Non working example</a:t>
            </a: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97282"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Quam Algorithm</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2000232" y="2214554"/>
            <a:ext cx="6686550" cy="4525963"/>
          </a:xfrm>
        </p:spPr>
        <p:txBody>
          <a:bodyPr/>
          <a:lstStyle/>
          <a:p>
            <a:r>
              <a:rPr lang="en-US" sz="2800" dirty="0" smtClean="0">
                <a:solidFill>
                  <a:schemeClr val="tx2"/>
                </a:solidFill>
              </a:rPr>
              <a:t>2n + 1 neurons (</a:t>
            </a:r>
            <a:r>
              <a:rPr lang="en-US" sz="2800" dirty="0" err="1" smtClean="0">
                <a:solidFill>
                  <a:schemeClr val="tx2"/>
                </a:solidFill>
              </a:rPr>
              <a:t>qubits</a:t>
            </a:r>
            <a:r>
              <a:rPr lang="en-US" sz="2800" dirty="0" smtClean="0">
                <a:solidFill>
                  <a:schemeClr val="tx2"/>
                </a:solidFill>
              </a:rPr>
              <a:t>)</a:t>
            </a:r>
          </a:p>
          <a:p>
            <a:r>
              <a:rPr lang="en-US" sz="2800" dirty="0" smtClean="0">
                <a:solidFill>
                  <a:schemeClr val="tx2"/>
                </a:solidFill>
              </a:rPr>
              <a:t>Stores up to N= 2^n patterns</a:t>
            </a:r>
          </a:p>
          <a:p>
            <a:r>
              <a:rPr lang="en-US" sz="2800" dirty="0" smtClean="0">
                <a:solidFill>
                  <a:schemeClr val="tx2"/>
                </a:solidFill>
              </a:rPr>
              <a:t>O(MN steps)</a:t>
            </a:r>
          </a:p>
          <a:p>
            <a:r>
              <a:rPr lang="en-US" sz="2800" dirty="0" smtClean="0">
                <a:solidFill>
                  <a:schemeClr val="tx2"/>
                </a:solidFill>
              </a:rPr>
              <a:t>Requires  O(</a:t>
            </a:r>
            <a:r>
              <a:rPr lang="en-US" sz="2800" dirty="0" err="1" smtClean="0">
                <a:solidFill>
                  <a:schemeClr val="tx2"/>
                </a:solidFill>
              </a:rPr>
              <a:t>sqrt</a:t>
            </a:r>
            <a:r>
              <a:rPr lang="en-US" sz="2800" dirty="0" smtClean="0">
                <a:solidFill>
                  <a:schemeClr val="tx2"/>
                </a:solidFill>
              </a:rPr>
              <a:t>(N))</a:t>
            </a: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224258"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Quam Algorithm</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144386"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Outline</a:t>
            </a:r>
          </a:p>
        </p:txBody>
      </p:sp>
      <p:sp>
        <p:nvSpPr>
          <p:cNvPr id="983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2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 name="TextBox 31"/>
          <p:cNvSpPr txBox="1"/>
          <p:nvPr/>
        </p:nvSpPr>
        <p:spPr>
          <a:xfrm>
            <a:off x="3714744" y="4911339"/>
            <a:ext cx="3132282" cy="215444"/>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36" name="TextBox 35"/>
          <p:cNvSpPr txBox="1"/>
          <p:nvPr/>
        </p:nvSpPr>
        <p:spPr>
          <a:xfrm>
            <a:off x="3643306" y="5857892"/>
            <a:ext cx="3132282" cy="246221"/>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40" name="TextBox 39"/>
          <p:cNvSpPr txBox="1"/>
          <p:nvPr/>
        </p:nvSpPr>
        <p:spPr>
          <a:xfrm>
            <a:off x="2214546" y="1378472"/>
            <a:ext cx="5214974" cy="5693866"/>
          </a:xfrm>
          <a:prstGeom prst="rect">
            <a:avLst/>
          </a:prstGeom>
          <a:noFill/>
        </p:spPr>
        <p:txBody>
          <a:bodyPr wrap="square" rtlCol="0">
            <a:spAutoFit/>
          </a:bodyPr>
          <a:lstStyle/>
          <a:p>
            <a:pPr>
              <a:buFont typeface="Arial" pitchFamily="34" charset="0"/>
              <a:buChar char="•"/>
            </a:pPr>
            <a:r>
              <a:rPr lang="en-US" sz="2800" dirty="0" smtClean="0">
                <a:solidFill>
                  <a:schemeClr val="bg1">
                    <a:lumMod val="75000"/>
                  </a:schemeClr>
                </a:solidFill>
                <a:latin typeface="+mn-lt"/>
              </a:rPr>
              <a:t> </a:t>
            </a:r>
            <a:r>
              <a:rPr lang="en-US" sz="2000" b="1" dirty="0" smtClean="0">
                <a:solidFill>
                  <a:schemeClr val="bg1">
                    <a:lumMod val="75000"/>
                  </a:schemeClr>
                </a:solidFill>
                <a:latin typeface="+mn-lt"/>
              </a:rPr>
              <a:t>Associative memory</a:t>
            </a:r>
          </a:p>
          <a:p>
            <a:pPr lvl="1">
              <a:buFont typeface="Arial" pitchFamily="34" charset="0"/>
              <a:buChar char="•"/>
            </a:pPr>
            <a:r>
              <a:rPr lang="en-US" sz="2000" dirty="0" smtClean="0">
                <a:solidFill>
                  <a:schemeClr val="bg1">
                    <a:lumMod val="75000"/>
                  </a:schemeClr>
                </a:solidFill>
                <a:latin typeface="+mn-lt"/>
              </a:rPr>
              <a:t> What is it</a:t>
            </a:r>
          </a:p>
          <a:p>
            <a:pPr lvl="1">
              <a:buFont typeface="Arial" pitchFamily="34" charset="0"/>
              <a:buChar char="•"/>
            </a:pPr>
            <a:r>
              <a:rPr lang="en-US" sz="2000" dirty="0" smtClean="0">
                <a:solidFill>
                  <a:schemeClr val="bg1">
                    <a:lumMod val="75000"/>
                  </a:schemeClr>
                </a:solidFill>
                <a:latin typeface="+mn-lt"/>
              </a:rPr>
              <a:t> Hopfield net</a:t>
            </a:r>
          </a:p>
          <a:p>
            <a:pPr lvl="1">
              <a:buFont typeface="Arial" pitchFamily="34" charset="0"/>
              <a:buChar char="•"/>
            </a:pPr>
            <a:r>
              <a:rPr lang="en-US" sz="2000" dirty="0" smtClean="0">
                <a:solidFill>
                  <a:schemeClr val="bg1">
                    <a:lumMod val="75000"/>
                  </a:schemeClr>
                </a:solidFill>
                <a:latin typeface="+mn-lt"/>
              </a:rPr>
              <a:t> Bam Example</a:t>
            </a:r>
          </a:p>
          <a:p>
            <a:pPr lvl="1">
              <a:buFont typeface="Arial" pitchFamily="34" charset="0"/>
              <a:buChar char="•"/>
            </a:pPr>
            <a:r>
              <a:rPr lang="en-US" sz="2000" dirty="0" smtClean="0">
                <a:solidFill>
                  <a:schemeClr val="bg1">
                    <a:lumMod val="75000"/>
                  </a:schemeClr>
                </a:solidFill>
                <a:latin typeface="+mn-lt"/>
              </a:rPr>
              <a:t> Problems</a:t>
            </a:r>
          </a:p>
          <a:p>
            <a:pPr>
              <a:buFont typeface="Arial" pitchFamily="34" charset="0"/>
              <a:buChar char="•"/>
            </a:pPr>
            <a:r>
              <a:rPr lang="en-US" sz="2000" dirty="0" smtClean="0">
                <a:solidFill>
                  <a:schemeClr val="bg1">
                    <a:lumMod val="75000"/>
                  </a:schemeClr>
                </a:solidFill>
                <a:latin typeface="+mn-lt"/>
              </a:rPr>
              <a:t> </a:t>
            </a:r>
            <a:r>
              <a:rPr lang="en-US" sz="2000" b="1" dirty="0" smtClean="0">
                <a:solidFill>
                  <a:schemeClr val="bg1">
                    <a:lumMod val="75000"/>
                  </a:schemeClr>
                </a:solidFill>
                <a:latin typeface="+mn-lt"/>
              </a:rPr>
              <a:t>Grover algorithm</a:t>
            </a:r>
          </a:p>
          <a:p>
            <a:pPr lvl="1">
              <a:buFont typeface="Arial" pitchFamily="34" charset="0"/>
              <a:buChar char="•"/>
            </a:pPr>
            <a:r>
              <a:rPr lang="en-US" sz="2000" dirty="0" smtClean="0">
                <a:solidFill>
                  <a:schemeClr val="bg1">
                    <a:lumMod val="75000"/>
                  </a:schemeClr>
                </a:solidFill>
                <a:latin typeface="+mn-lt"/>
              </a:rPr>
              <a:t> Reminder</a:t>
            </a:r>
          </a:p>
          <a:p>
            <a:pPr lvl="1">
              <a:buFont typeface="Arial" pitchFamily="34" charset="0"/>
              <a:buChar char="•"/>
            </a:pPr>
            <a:r>
              <a:rPr lang="en-US" sz="2000" dirty="0" smtClean="0">
                <a:solidFill>
                  <a:schemeClr val="bg1">
                    <a:lumMod val="75000"/>
                  </a:schemeClr>
                </a:solidFill>
                <a:latin typeface="+mn-lt"/>
              </a:rPr>
              <a:t> Example </a:t>
            </a:r>
          </a:p>
          <a:p>
            <a:pPr>
              <a:buFont typeface="Arial" pitchFamily="34" charset="0"/>
              <a:buChar char="•"/>
            </a:pPr>
            <a:r>
              <a:rPr lang="en-US" sz="2000" dirty="0" smtClean="0">
                <a:solidFill>
                  <a:schemeClr val="bg1">
                    <a:lumMod val="75000"/>
                  </a:schemeClr>
                </a:solidFill>
                <a:latin typeface="+mn-lt"/>
              </a:rPr>
              <a:t> </a:t>
            </a:r>
            <a:r>
              <a:rPr lang="en-US" sz="2000" b="1" dirty="0" smtClean="0">
                <a:solidFill>
                  <a:schemeClr val="bg1">
                    <a:lumMod val="75000"/>
                  </a:schemeClr>
                </a:solidFill>
                <a:latin typeface="+mn-lt"/>
              </a:rPr>
              <a:t>Quam Algorithm </a:t>
            </a:r>
          </a:p>
          <a:p>
            <a:pPr lvl="1">
              <a:buFont typeface="Arial" pitchFamily="34" charset="0"/>
              <a:buChar char="•"/>
            </a:pPr>
            <a:r>
              <a:rPr lang="en-US" sz="2000" dirty="0" smtClean="0">
                <a:solidFill>
                  <a:schemeClr val="bg1">
                    <a:lumMod val="75000"/>
                  </a:schemeClr>
                </a:solidFill>
                <a:latin typeface="+mn-lt"/>
              </a:rPr>
              <a:t> Modified Grover</a:t>
            </a:r>
          </a:p>
          <a:p>
            <a:pPr lvl="1">
              <a:buFont typeface="Arial" pitchFamily="34" charset="0"/>
              <a:buChar char="•"/>
            </a:pPr>
            <a:r>
              <a:rPr lang="en-US" sz="2000" dirty="0" smtClean="0">
                <a:solidFill>
                  <a:schemeClr val="bg1">
                    <a:lumMod val="75000"/>
                  </a:schemeClr>
                </a:solidFill>
                <a:latin typeface="+mn-lt"/>
              </a:rPr>
              <a:t> Quam Algorithm</a:t>
            </a:r>
          </a:p>
          <a:p>
            <a:pPr lvl="1">
              <a:buFont typeface="Arial" pitchFamily="34" charset="0"/>
              <a:buChar char="•"/>
            </a:pPr>
            <a:r>
              <a:rPr lang="en-US" sz="2000" dirty="0" smtClean="0">
                <a:solidFill>
                  <a:schemeClr val="bg1">
                    <a:lumMod val="75000"/>
                  </a:schemeClr>
                </a:solidFill>
                <a:latin typeface="+mn-lt"/>
              </a:rPr>
              <a:t> Examples</a:t>
            </a:r>
          </a:p>
          <a:p>
            <a:pPr>
              <a:buFont typeface="Arial" pitchFamily="34" charset="0"/>
              <a:buChar char="•"/>
            </a:pPr>
            <a:r>
              <a:rPr lang="en-US" sz="2000" b="1" dirty="0" smtClean="0">
                <a:solidFill>
                  <a:schemeClr val="tx2"/>
                </a:solidFill>
                <a:latin typeface="+mn-lt"/>
              </a:rPr>
              <a:t> Initializing the Quam memory</a:t>
            </a:r>
          </a:p>
          <a:p>
            <a:pPr lvl="1">
              <a:buFont typeface="Arial" pitchFamily="34" charset="0"/>
              <a:buChar char="•"/>
            </a:pPr>
            <a:r>
              <a:rPr lang="en-US" sz="2000" b="1" dirty="0" smtClean="0">
                <a:solidFill>
                  <a:schemeClr val="tx2"/>
                </a:solidFill>
                <a:latin typeface="+mn-lt"/>
              </a:rPr>
              <a:t> Algorithm</a:t>
            </a:r>
          </a:p>
          <a:p>
            <a:pPr lvl="1">
              <a:buFont typeface="Arial" pitchFamily="34" charset="0"/>
              <a:buChar char="•"/>
            </a:pPr>
            <a:r>
              <a:rPr lang="en-US" sz="2000" b="1" dirty="0" smtClean="0">
                <a:solidFill>
                  <a:schemeClr val="tx2"/>
                </a:solidFill>
                <a:latin typeface="+mn-lt"/>
              </a:rPr>
              <a:t> Example</a:t>
            </a:r>
          </a:p>
          <a:p>
            <a:pPr>
              <a:buFont typeface="Arial" pitchFamily="34" charset="0"/>
              <a:buChar char="•"/>
            </a:pPr>
            <a:endParaRPr lang="en-US" sz="2800" dirty="0" smtClean="0">
              <a:solidFill>
                <a:schemeClr val="tx2"/>
              </a:solidFill>
              <a:latin typeface="+mn-lt"/>
            </a:endParaRPr>
          </a:p>
          <a:p>
            <a:endParaRPr lang="en-US" sz="2800" dirty="0">
              <a:solidFill>
                <a:schemeClr val="tx2"/>
              </a:solidFill>
              <a:latin typeface="+mn-lt"/>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2000232" y="1903433"/>
            <a:ext cx="6686550" cy="4525963"/>
          </a:xfrm>
        </p:spPr>
        <p:txBody>
          <a:bodyPr/>
          <a:lstStyle/>
          <a:p>
            <a:r>
              <a:rPr lang="en-US" sz="2800" dirty="0" smtClean="0">
                <a:latin typeface="Arial" charset="0"/>
              </a:rPr>
              <a:t>Given a set  T of m examples of a function f, the goal is to produce </a:t>
            </a:r>
          </a:p>
          <a:p>
            <a:endParaRPr lang="en-US" sz="2800" dirty="0" smtClean="0">
              <a:solidFill>
                <a:schemeClr val="tx2"/>
              </a:solidFill>
            </a:endParaRPr>
          </a:p>
          <a:p>
            <a:endParaRPr lang="en-US" sz="2800" dirty="0" smtClean="0">
              <a:solidFill>
                <a:schemeClr val="tx2"/>
              </a:solidFill>
            </a:endParaRPr>
          </a:p>
          <a:p>
            <a:endParaRPr lang="en-US" sz="2800" dirty="0" smtClean="0">
              <a:solidFill>
                <a:schemeClr val="tx2"/>
              </a:solidFill>
            </a:endParaRPr>
          </a:p>
          <a:p>
            <a:r>
              <a:rPr lang="en-US" sz="2800" dirty="0" smtClean="0">
                <a:latin typeface="Arial" charset="0"/>
              </a:rPr>
              <a:t>      can be constructed using a polynomial number in m and n of elementary operations on 1,2 or 3 qubits</a:t>
            </a:r>
          </a:p>
          <a:p>
            <a:endParaRPr lang="en-US" sz="2800" dirty="0" smtClean="0">
              <a:solidFill>
                <a:schemeClr val="tx2"/>
              </a:solidFill>
            </a:endParaRP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98306"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Initializing Quam</a:t>
            </a:r>
          </a:p>
        </p:txBody>
      </p:sp>
      <p:sp>
        <p:nvSpPr>
          <p:cNvPr id="983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8309"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214678" y="3017553"/>
            <a:ext cx="3143272" cy="1054389"/>
          </a:xfrm>
          <a:prstGeom prst="rect">
            <a:avLst/>
          </a:prstGeom>
          <a:noFill/>
        </p:spPr>
      </p:pic>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8313" name="Picture 9"/>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428860" y="4500570"/>
            <a:ext cx="428628" cy="321471"/>
          </a:xfrm>
          <a:prstGeom prst="rect">
            <a:avLst/>
          </a:prstGeom>
          <a:noFill/>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112642"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Initializing Quam – </a:t>
            </a:r>
            <a:br>
              <a:rPr lang="en-US" sz="4800" dirty="0" smtClean="0">
                <a:solidFill>
                  <a:schemeClr val="tx2"/>
                </a:solidFill>
              </a:rPr>
            </a:br>
            <a:r>
              <a:rPr lang="en-US" sz="4800" dirty="0" smtClean="0">
                <a:solidFill>
                  <a:schemeClr val="tx2"/>
                </a:solidFill>
              </a:rPr>
              <a:t>2 </a:t>
            </a:r>
            <a:r>
              <a:rPr lang="en-US" sz="4800" dirty="0" err="1" smtClean="0">
                <a:solidFill>
                  <a:schemeClr val="tx2"/>
                </a:solidFill>
              </a:rPr>
              <a:t>qubit</a:t>
            </a:r>
            <a:r>
              <a:rPr lang="en-US" sz="4800" dirty="0" smtClean="0">
                <a:solidFill>
                  <a:schemeClr val="tx2"/>
                </a:solidFill>
              </a:rPr>
              <a:t> operators</a:t>
            </a:r>
          </a:p>
        </p:txBody>
      </p:sp>
      <p:sp>
        <p:nvSpPr>
          <p:cNvPr id="983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2643" name="Picture 3"/>
          <p:cNvPicPr>
            <a:picLocks noGrp="1" noChangeAspect="1" noChangeArrowheads="1"/>
          </p:cNvPicPr>
          <p:nvPr>
            <p:ph idx="1"/>
          </p:nvPr>
        </p:nvPicPr>
        <p:blipFill>
          <a:blip r:embed="rId6"/>
          <a:srcRect/>
          <a:stretch>
            <a:fillRect/>
          </a:stretch>
        </p:blipFill>
        <p:spPr bwMode="auto">
          <a:xfrm>
            <a:off x="2428860" y="2143116"/>
            <a:ext cx="4000496" cy="1071570"/>
          </a:xfrm>
          <a:prstGeom prst="rect">
            <a:avLst/>
          </a:prstGeom>
          <a:noFill/>
          <a:ln w="9525">
            <a:noFill/>
            <a:miter lim="800000"/>
            <a:headEnd/>
            <a:tailEnd/>
          </a:ln>
          <a:effectLst/>
        </p:spPr>
      </p:pic>
      <p:sp>
        <p:nvSpPr>
          <p:cNvPr id="1126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2644" name="Picture 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572264" y="2500306"/>
            <a:ext cx="857256" cy="255897"/>
          </a:xfrm>
          <a:prstGeom prst="rect">
            <a:avLst/>
          </a:prstGeom>
          <a:noFill/>
        </p:spPr>
      </p:pic>
      <p:sp>
        <p:nvSpPr>
          <p:cNvPr id="20" name="TextBox 19"/>
          <p:cNvSpPr txBox="1"/>
          <p:nvPr/>
        </p:nvSpPr>
        <p:spPr>
          <a:xfrm>
            <a:off x="2571736" y="4214818"/>
            <a:ext cx="4857784" cy="1754326"/>
          </a:xfrm>
          <a:prstGeom prst="rect">
            <a:avLst/>
          </a:prstGeom>
          <a:noFill/>
        </p:spPr>
        <p:txBody>
          <a:bodyPr wrap="square" rtlCol="0">
            <a:spAutoFit/>
          </a:bodyPr>
          <a:lstStyle/>
          <a:p>
            <a:pPr>
              <a:buFont typeface="Arial" pitchFamily="34" charset="0"/>
              <a:buChar char="•"/>
            </a:pPr>
            <a:r>
              <a:rPr lang="en-US" smtClean="0"/>
              <a:t>  </a:t>
            </a:r>
            <a:r>
              <a:rPr lang="en-US" dirty="0" smtClean="0"/>
              <a:t>p is the number of patterns including the</a:t>
            </a:r>
          </a:p>
          <a:p>
            <a:r>
              <a:rPr lang="en-US" dirty="0" smtClean="0"/>
              <a:t>current one yet to be processed</a:t>
            </a:r>
          </a:p>
          <a:p>
            <a:pPr>
              <a:buFont typeface="Arial" pitchFamily="34" charset="0"/>
              <a:buChar char="•"/>
            </a:pPr>
            <a:r>
              <a:rPr lang="en-US" dirty="0" smtClean="0"/>
              <a:t> These operators form a set of conditional </a:t>
            </a:r>
            <a:r>
              <a:rPr lang="en-US" dirty="0" err="1" smtClean="0"/>
              <a:t>Hadamard</a:t>
            </a:r>
            <a:r>
              <a:rPr lang="en-US" dirty="0" smtClean="0"/>
              <a:t>-like transforms that will be used to incorporate  the example set into a coherent state</a:t>
            </a:r>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114690"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Initializing Quam – </a:t>
            </a:r>
            <a:br>
              <a:rPr lang="en-US" sz="4800" dirty="0" smtClean="0">
                <a:solidFill>
                  <a:schemeClr val="tx2"/>
                </a:solidFill>
              </a:rPr>
            </a:br>
            <a:r>
              <a:rPr lang="en-US" sz="4800" dirty="0" smtClean="0">
                <a:solidFill>
                  <a:schemeClr val="tx2"/>
                </a:solidFill>
              </a:rPr>
              <a:t>2 </a:t>
            </a:r>
            <a:r>
              <a:rPr lang="en-US" sz="4800" dirty="0" err="1" smtClean="0">
                <a:solidFill>
                  <a:schemeClr val="tx2"/>
                </a:solidFill>
              </a:rPr>
              <a:t>qubit</a:t>
            </a:r>
            <a:r>
              <a:rPr lang="en-US" sz="4800" dirty="0" smtClean="0">
                <a:solidFill>
                  <a:schemeClr val="tx2"/>
                </a:solidFill>
              </a:rPr>
              <a:t> operators</a:t>
            </a:r>
          </a:p>
        </p:txBody>
      </p:sp>
      <p:sp>
        <p:nvSpPr>
          <p:cNvPr id="983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4691" name="Picture 3"/>
          <p:cNvPicPr>
            <a:picLocks noChangeAspect="1" noChangeArrowheads="1"/>
          </p:cNvPicPr>
          <p:nvPr/>
        </p:nvPicPr>
        <p:blipFill>
          <a:blip r:embed="rId6"/>
          <a:srcRect/>
          <a:stretch>
            <a:fillRect/>
          </a:stretch>
        </p:blipFill>
        <p:spPr bwMode="auto">
          <a:xfrm>
            <a:off x="2428860" y="1643050"/>
            <a:ext cx="2214578" cy="1143008"/>
          </a:xfrm>
          <a:prstGeom prst="rect">
            <a:avLst/>
          </a:prstGeom>
          <a:noFill/>
          <a:ln w="9525">
            <a:noFill/>
            <a:miter lim="800000"/>
            <a:headEnd/>
            <a:tailEnd/>
          </a:ln>
          <a:effectLst/>
        </p:spPr>
      </p:pic>
      <p:sp>
        <p:nvSpPr>
          <p:cNvPr id="22" name="TextBox 21"/>
          <p:cNvSpPr txBox="1"/>
          <p:nvPr/>
        </p:nvSpPr>
        <p:spPr>
          <a:xfrm>
            <a:off x="5357818" y="1857364"/>
            <a:ext cx="1785950" cy="646331"/>
          </a:xfrm>
          <a:prstGeom prst="rect">
            <a:avLst/>
          </a:prstGeom>
          <a:noFill/>
        </p:spPr>
        <p:txBody>
          <a:bodyPr wrap="square" rtlCol="0">
            <a:spAutoFit/>
          </a:bodyPr>
          <a:lstStyle/>
          <a:p>
            <a:r>
              <a:rPr lang="en-US" b="1" dirty="0" smtClean="0"/>
              <a:t>Flips</a:t>
            </a:r>
            <a:r>
              <a:rPr lang="en-US" dirty="0" smtClean="0"/>
              <a:t> the state of the </a:t>
            </a:r>
            <a:r>
              <a:rPr lang="en-US" dirty="0" err="1" smtClean="0"/>
              <a:t>qubit</a:t>
            </a:r>
            <a:endParaRPr lang="en-US" dirty="0"/>
          </a:p>
        </p:txBody>
      </p:sp>
      <p:pic>
        <p:nvPicPr>
          <p:cNvPr id="114692" name="Picture 4"/>
          <p:cNvPicPr>
            <a:picLocks noChangeAspect="1" noChangeArrowheads="1"/>
          </p:cNvPicPr>
          <p:nvPr/>
        </p:nvPicPr>
        <p:blipFill>
          <a:blip r:embed="rId7"/>
          <a:srcRect/>
          <a:stretch>
            <a:fillRect/>
          </a:stretch>
        </p:blipFill>
        <p:spPr bwMode="auto">
          <a:xfrm>
            <a:off x="2500298" y="3214686"/>
            <a:ext cx="2286016" cy="1016007"/>
          </a:xfrm>
          <a:prstGeom prst="rect">
            <a:avLst/>
          </a:prstGeom>
          <a:noFill/>
          <a:ln w="9525">
            <a:noFill/>
            <a:miter lim="800000"/>
            <a:headEnd/>
            <a:tailEnd/>
          </a:ln>
          <a:effectLst/>
        </p:spPr>
      </p:pic>
      <p:sp>
        <p:nvSpPr>
          <p:cNvPr id="23" name="TextBox 22"/>
          <p:cNvSpPr txBox="1"/>
          <p:nvPr/>
        </p:nvSpPr>
        <p:spPr>
          <a:xfrm>
            <a:off x="5286380" y="3157365"/>
            <a:ext cx="3071834" cy="923330"/>
          </a:xfrm>
          <a:prstGeom prst="rect">
            <a:avLst/>
          </a:prstGeom>
          <a:noFill/>
        </p:spPr>
        <p:txBody>
          <a:bodyPr wrap="square" rtlCol="0">
            <a:spAutoFit/>
          </a:bodyPr>
          <a:lstStyle/>
          <a:p>
            <a:r>
              <a:rPr lang="en-US" dirty="0" smtClean="0"/>
              <a:t>Conditionally flips the second </a:t>
            </a:r>
            <a:r>
              <a:rPr lang="en-US" dirty="0" err="1" smtClean="0"/>
              <a:t>qubit</a:t>
            </a:r>
            <a:r>
              <a:rPr lang="en-US" dirty="0" smtClean="0"/>
              <a:t> </a:t>
            </a:r>
            <a:r>
              <a:rPr lang="en-US" dirty="0" smtClean="0">
                <a:sym typeface="Wingdings" pitchFamily="2" charset="2"/>
              </a:rPr>
              <a:t> </a:t>
            </a:r>
            <a:r>
              <a:rPr lang="en-US" dirty="0" smtClean="0"/>
              <a:t>the first </a:t>
            </a:r>
            <a:r>
              <a:rPr lang="en-US" dirty="0" err="1" smtClean="0"/>
              <a:t>qubit</a:t>
            </a:r>
            <a:r>
              <a:rPr lang="en-US" dirty="0" smtClean="0"/>
              <a:t> is in the |0&gt; state</a:t>
            </a:r>
            <a:endParaRPr lang="en-US" dirty="0"/>
          </a:p>
        </p:txBody>
      </p:sp>
      <p:grpSp>
        <p:nvGrpSpPr>
          <p:cNvPr id="32" name="Group 31"/>
          <p:cNvGrpSpPr/>
          <p:nvPr/>
        </p:nvGrpSpPr>
        <p:grpSpPr>
          <a:xfrm>
            <a:off x="2571736" y="5214950"/>
            <a:ext cx="2286016" cy="1016007"/>
            <a:chOff x="2571736" y="5214950"/>
            <a:chExt cx="2286016" cy="1016007"/>
          </a:xfrm>
        </p:grpSpPr>
        <p:grpSp>
          <p:nvGrpSpPr>
            <p:cNvPr id="28" name="Group 27"/>
            <p:cNvGrpSpPr/>
            <p:nvPr/>
          </p:nvGrpSpPr>
          <p:grpSpPr>
            <a:xfrm>
              <a:off x="2571736" y="5214950"/>
              <a:ext cx="2286016" cy="1016007"/>
              <a:chOff x="2571736" y="5214950"/>
              <a:chExt cx="2286016" cy="1016007"/>
            </a:xfrm>
          </p:grpSpPr>
          <p:pic>
            <p:nvPicPr>
              <p:cNvPr id="24" name="Picture 4"/>
              <p:cNvPicPr>
                <a:picLocks noChangeAspect="1" noChangeArrowheads="1"/>
              </p:cNvPicPr>
              <p:nvPr/>
            </p:nvPicPr>
            <p:blipFill>
              <a:blip r:embed="rId7"/>
              <a:srcRect/>
              <a:stretch>
                <a:fillRect/>
              </a:stretch>
            </p:blipFill>
            <p:spPr bwMode="auto">
              <a:xfrm>
                <a:off x="2571736" y="5214950"/>
                <a:ext cx="2286016" cy="1016007"/>
              </a:xfrm>
              <a:prstGeom prst="rect">
                <a:avLst/>
              </a:prstGeom>
              <a:noFill/>
              <a:ln w="9525">
                <a:noFill/>
                <a:miter lim="800000"/>
                <a:headEnd/>
                <a:tailEnd/>
              </a:ln>
              <a:effectLst/>
            </p:spPr>
          </p:pic>
          <p:pic>
            <p:nvPicPr>
              <p:cNvPr id="26" name="Picture 4"/>
              <p:cNvPicPr>
                <a:picLocks noChangeAspect="1" noChangeArrowheads="1"/>
              </p:cNvPicPr>
              <p:nvPr/>
            </p:nvPicPr>
            <p:blipFill>
              <a:blip r:embed="rId8"/>
              <a:srcRect/>
              <a:stretch>
                <a:fillRect/>
              </a:stretch>
            </p:blipFill>
            <p:spPr bwMode="auto">
              <a:xfrm>
                <a:off x="4214810" y="5655008"/>
                <a:ext cx="500066" cy="560074"/>
              </a:xfrm>
              <a:prstGeom prst="rect">
                <a:avLst/>
              </a:prstGeom>
              <a:noFill/>
              <a:ln w="9525">
                <a:noFill/>
                <a:miter lim="800000"/>
                <a:headEnd/>
                <a:tailEnd/>
              </a:ln>
              <a:effectLst/>
            </p:spPr>
          </p:pic>
          <p:pic>
            <p:nvPicPr>
              <p:cNvPr id="27" name="Picture 4"/>
              <p:cNvPicPr>
                <a:picLocks noChangeAspect="1" noChangeArrowheads="1"/>
              </p:cNvPicPr>
              <p:nvPr/>
            </p:nvPicPr>
            <p:blipFill>
              <a:blip r:embed="rId9"/>
              <a:srcRect/>
              <a:stretch>
                <a:fillRect/>
              </a:stretch>
            </p:blipFill>
            <p:spPr bwMode="auto">
              <a:xfrm>
                <a:off x="3643306" y="5214950"/>
                <a:ext cx="530828" cy="500066"/>
              </a:xfrm>
              <a:prstGeom prst="rect">
                <a:avLst/>
              </a:prstGeom>
              <a:noFill/>
              <a:ln w="9525">
                <a:noFill/>
                <a:miter lim="800000"/>
                <a:headEnd/>
                <a:tailEnd/>
              </a:ln>
              <a:effectLst/>
            </p:spPr>
          </p:pic>
        </p:grpSp>
        <p:pic>
          <p:nvPicPr>
            <p:cNvPr id="30" name="Picture 3"/>
            <p:cNvPicPr>
              <a:picLocks noChangeAspect="1" noChangeArrowheads="1"/>
            </p:cNvPicPr>
            <p:nvPr/>
          </p:nvPicPr>
          <p:blipFill>
            <a:blip r:embed="rId10"/>
            <a:srcRect/>
            <a:stretch>
              <a:fillRect/>
            </a:stretch>
          </p:blipFill>
          <p:spPr bwMode="auto">
            <a:xfrm>
              <a:off x="2811263" y="5500702"/>
              <a:ext cx="189101" cy="214314"/>
            </a:xfrm>
            <a:prstGeom prst="rect">
              <a:avLst/>
            </a:prstGeom>
            <a:noFill/>
            <a:ln w="9525">
              <a:noFill/>
              <a:miter lim="800000"/>
              <a:headEnd/>
              <a:tailEnd/>
            </a:ln>
            <a:effectLst/>
          </p:spPr>
        </p:pic>
      </p:grpSp>
      <p:sp>
        <p:nvSpPr>
          <p:cNvPr id="33" name="TextBox 32"/>
          <p:cNvSpPr txBox="1"/>
          <p:nvPr/>
        </p:nvSpPr>
        <p:spPr>
          <a:xfrm>
            <a:off x="5357818" y="5000636"/>
            <a:ext cx="3071834" cy="923330"/>
          </a:xfrm>
          <a:prstGeom prst="rect">
            <a:avLst/>
          </a:prstGeom>
          <a:noFill/>
        </p:spPr>
        <p:txBody>
          <a:bodyPr wrap="square" rtlCol="0">
            <a:spAutoFit/>
          </a:bodyPr>
          <a:lstStyle/>
          <a:p>
            <a:r>
              <a:rPr lang="en-US" dirty="0" smtClean="0"/>
              <a:t>Conditionally flips the second </a:t>
            </a:r>
            <a:r>
              <a:rPr lang="en-US" dirty="0" err="1" smtClean="0"/>
              <a:t>qubit</a:t>
            </a:r>
            <a:r>
              <a:rPr lang="en-US" dirty="0" smtClean="0"/>
              <a:t> </a:t>
            </a:r>
            <a:r>
              <a:rPr lang="en-US" dirty="0" smtClean="0">
                <a:sym typeface="Wingdings" pitchFamily="2" charset="2"/>
              </a:rPr>
              <a:t></a:t>
            </a:r>
            <a:r>
              <a:rPr lang="en-US" dirty="0" smtClean="0"/>
              <a:t>the first </a:t>
            </a:r>
            <a:r>
              <a:rPr lang="en-US" dirty="0" err="1" smtClean="0"/>
              <a:t>qubit</a:t>
            </a:r>
            <a:r>
              <a:rPr lang="en-US" dirty="0" smtClean="0"/>
              <a:t> is in the |1&gt; state</a:t>
            </a:r>
            <a:endParaRPr lang="en-US" dirty="0"/>
          </a:p>
        </p:txBody>
      </p:sp>
      <p:sp>
        <p:nvSpPr>
          <p:cNvPr id="11469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4693" name="Picture 5"/>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357686" y="3143248"/>
            <a:ext cx="228600" cy="190500"/>
          </a:xfrm>
          <a:prstGeom prst="rect">
            <a:avLst/>
          </a:prstGeom>
          <a:noFill/>
        </p:spPr>
      </p:pic>
      <p:pic>
        <p:nvPicPr>
          <p:cNvPr id="36" name="Picture 5"/>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286248" y="4214818"/>
            <a:ext cx="228600" cy="190500"/>
          </a:xfrm>
          <a:prstGeom prst="rect">
            <a:avLst/>
          </a:prstGeom>
          <a:noFill/>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115714"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Initializing Quam – </a:t>
            </a:r>
            <a:br>
              <a:rPr lang="en-US" sz="4800" dirty="0" smtClean="0">
                <a:solidFill>
                  <a:schemeClr val="tx2"/>
                </a:solidFill>
              </a:rPr>
            </a:br>
            <a:r>
              <a:rPr lang="en-US" sz="4800" dirty="0" smtClean="0">
                <a:solidFill>
                  <a:schemeClr val="tx2"/>
                </a:solidFill>
              </a:rPr>
              <a:t>3 </a:t>
            </a:r>
            <a:r>
              <a:rPr lang="en-US" sz="4800" dirty="0" err="1" smtClean="0">
                <a:solidFill>
                  <a:schemeClr val="tx2"/>
                </a:solidFill>
              </a:rPr>
              <a:t>qubit</a:t>
            </a:r>
            <a:r>
              <a:rPr lang="en-US" sz="4800" dirty="0" smtClean="0">
                <a:solidFill>
                  <a:schemeClr val="tx2"/>
                </a:solidFill>
              </a:rPr>
              <a:t> operators</a:t>
            </a:r>
          </a:p>
        </p:txBody>
      </p:sp>
      <p:sp>
        <p:nvSpPr>
          <p:cNvPr id="983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5715" name="Picture 3"/>
          <p:cNvPicPr>
            <a:picLocks noChangeAspect="1" noChangeArrowheads="1"/>
          </p:cNvPicPr>
          <p:nvPr/>
        </p:nvPicPr>
        <p:blipFill>
          <a:blip r:embed="rId6"/>
          <a:srcRect/>
          <a:stretch>
            <a:fillRect/>
          </a:stretch>
        </p:blipFill>
        <p:spPr bwMode="auto">
          <a:xfrm>
            <a:off x="2500298" y="2143116"/>
            <a:ext cx="1905013" cy="857256"/>
          </a:xfrm>
          <a:prstGeom prst="rect">
            <a:avLst/>
          </a:prstGeom>
          <a:noFill/>
          <a:ln w="9525">
            <a:noFill/>
            <a:miter lim="800000"/>
            <a:headEnd/>
            <a:tailEnd/>
          </a:ln>
          <a:effectLst/>
        </p:spPr>
      </p:pic>
      <p:sp>
        <p:nvSpPr>
          <p:cNvPr id="1157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5716" name="Picture 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071934" y="2000240"/>
            <a:ext cx="228600" cy="190500"/>
          </a:xfrm>
          <a:prstGeom prst="rect">
            <a:avLst/>
          </a:prstGeom>
          <a:noFill/>
        </p:spPr>
      </p:pic>
      <p:sp>
        <p:nvSpPr>
          <p:cNvPr id="1157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5718" name="Picture 6"/>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071934" y="2952748"/>
            <a:ext cx="228600" cy="190500"/>
          </a:xfrm>
          <a:prstGeom prst="rect">
            <a:avLst/>
          </a:prstGeom>
          <a:noFill/>
        </p:spPr>
      </p:pic>
      <p:sp>
        <p:nvSpPr>
          <p:cNvPr id="11572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5720" name="Picture 8"/>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571868" y="2952748"/>
            <a:ext cx="228600" cy="190500"/>
          </a:xfrm>
          <a:prstGeom prst="rect">
            <a:avLst/>
          </a:prstGeom>
          <a:noFill/>
        </p:spPr>
      </p:pic>
      <p:sp>
        <p:nvSpPr>
          <p:cNvPr id="34" name="TextBox 33"/>
          <p:cNvSpPr txBox="1"/>
          <p:nvPr/>
        </p:nvSpPr>
        <p:spPr>
          <a:xfrm>
            <a:off x="2714612" y="3429000"/>
            <a:ext cx="5429288" cy="923330"/>
          </a:xfrm>
          <a:prstGeom prst="rect">
            <a:avLst/>
          </a:prstGeom>
          <a:noFill/>
        </p:spPr>
        <p:txBody>
          <a:bodyPr wrap="square" rtlCol="0">
            <a:spAutoFit/>
          </a:bodyPr>
          <a:lstStyle/>
          <a:p>
            <a:pPr>
              <a:buFont typeface="Arial" pitchFamily="34" charset="0"/>
              <a:buChar char="•"/>
            </a:pPr>
            <a:r>
              <a:rPr lang="en-US" dirty="0" smtClean="0"/>
              <a:t> Identify specific states in a superposition, similar to Grover’s identification of which state should be phase-rotated</a:t>
            </a:r>
            <a:endParaRPr lang="en-US" dirty="0"/>
          </a:p>
        </p:txBody>
      </p:sp>
      <p:sp>
        <p:nvSpPr>
          <p:cNvPr id="35" name="TextBox 34"/>
          <p:cNvSpPr txBox="1"/>
          <p:nvPr/>
        </p:nvSpPr>
        <p:spPr>
          <a:xfrm>
            <a:off x="2786050" y="4572008"/>
            <a:ext cx="5429288" cy="369332"/>
          </a:xfrm>
          <a:prstGeom prst="rect">
            <a:avLst/>
          </a:prstGeom>
          <a:noFill/>
        </p:spPr>
        <p:txBody>
          <a:bodyPr wrap="square" rtlCol="0">
            <a:spAutoFit/>
          </a:bodyPr>
          <a:lstStyle/>
          <a:p>
            <a:pPr>
              <a:buFont typeface="Arial" pitchFamily="34" charset="0"/>
              <a:buChar char="•"/>
            </a:pPr>
            <a:r>
              <a:rPr lang="en-US" dirty="0" smtClean="0"/>
              <a:t> A 3 </a:t>
            </a:r>
            <a:r>
              <a:rPr lang="en-US" dirty="0" err="1" smtClean="0"/>
              <a:t>qubit</a:t>
            </a:r>
            <a:r>
              <a:rPr lang="en-US" dirty="0" smtClean="0"/>
              <a:t> generalization of F</a:t>
            </a:r>
            <a:endParaRPr lang="en-US" dirty="0"/>
          </a:p>
        </p:txBody>
      </p:sp>
      <p:sp>
        <p:nvSpPr>
          <p:cNvPr id="36" name="TextBox 35"/>
          <p:cNvSpPr txBox="1"/>
          <p:nvPr/>
        </p:nvSpPr>
        <p:spPr>
          <a:xfrm>
            <a:off x="2786050" y="5214950"/>
            <a:ext cx="5429288" cy="1200329"/>
          </a:xfrm>
          <a:prstGeom prst="rect">
            <a:avLst/>
          </a:prstGeom>
          <a:noFill/>
        </p:spPr>
        <p:txBody>
          <a:bodyPr wrap="square" rtlCol="0">
            <a:spAutoFit/>
          </a:bodyPr>
          <a:lstStyle/>
          <a:p>
            <a:pPr>
              <a:buFont typeface="Arial" pitchFamily="34" charset="0"/>
              <a:buChar char="•"/>
            </a:pPr>
            <a:r>
              <a:rPr lang="en-US" dirty="0" smtClean="0"/>
              <a:t>  Always used with the third </a:t>
            </a:r>
            <a:r>
              <a:rPr lang="en-US" dirty="0" err="1" smtClean="0"/>
              <a:t>qubit</a:t>
            </a:r>
            <a:r>
              <a:rPr lang="en-US" dirty="0" smtClean="0"/>
              <a:t> in the |0&gt; state and thus it almost always performs AND on the negation of the first 2 qubits, setting the 3</a:t>
            </a:r>
            <a:r>
              <a:rPr lang="en-US" baseline="30000" dirty="0" smtClean="0"/>
              <a:t>rd</a:t>
            </a:r>
            <a:r>
              <a:rPr lang="en-US" dirty="0" smtClean="0"/>
              <a:t>  to |1&gt; </a:t>
            </a:r>
            <a:r>
              <a:rPr lang="en-US" dirty="0" smtClean="0">
                <a:sym typeface="Wingdings" pitchFamily="2" charset="2"/>
              </a:rPr>
              <a:t> the first 2 qubits are |00&gt;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2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118786"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Initializing Quam – </a:t>
            </a:r>
            <a:br>
              <a:rPr lang="en-US" sz="4800" dirty="0" smtClean="0">
                <a:solidFill>
                  <a:schemeClr val="tx2"/>
                </a:solidFill>
              </a:rPr>
            </a:br>
            <a:r>
              <a:rPr lang="en-US" sz="4800" dirty="0" smtClean="0">
                <a:solidFill>
                  <a:schemeClr val="tx2"/>
                </a:solidFill>
              </a:rPr>
              <a:t>Quantum state</a:t>
            </a:r>
          </a:p>
        </p:txBody>
      </p:sp>
      <p:sp>
        <p:nvSpPr>
          <p:cNvPr id="983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2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2357422" y="2143116"/>
            <a:ext cx="5857916" cy="2862322"/>
          </a:xfrm>
          <a:prstGeom prst="rect">
            <a:avLst/>
          </a:prstGeom>
          <a:noFill/>
        </p:spPr>
        <p:txBody>
          <a:bodyPr wrap="square" rtlCol="0">
            <a:spAutoFit/>
          </a:bodyPr>
          <a:lstStyle/>
          <a:p>
            <a:pPr>
              <a:buFont typeface="Arial" pitchFamily="34" charset="0"/>
              <a:buChar char="•"/>
            </a:pPr>
            <a:r>
              <a:rPr lang="en-US" dirty="0" smtClean="0"/>
              <a:t> 3 quantum registers:</a:t>
            </a:r>
          </a:p>
          <a:p>
            <a:pPr lvl="1">
              <a:buFont typeface="Arial" pitchFamily="34" charset="0"/>
              <a:buChar char="•"/>
            </a:pPr>
            <a:r>
              <a:rPr lang="en-US" dirty="0" smtClean="0"/>
              <a:t> </a:t>
            </a:r>
            <a:r>
              <a:rPr lang="en-US" u="sng" dirty="0" smtClean="0"/>
              <a:t>x register </a:t>
            </a:r>
            <a:r>
              <a:rPr lang="en-US" dirty="0" smtClean="0"/>
              <a:t>– holds a superposition of the examples 	              in the set T. </a:t>
            </a:r>
          </a:p>
          <a:p>
            <a:pPr lvl="2">
              <a:buFont typeface="Arial" pitchFamily="34" charset="0"/>
              <a:buChar char="•"/>
            </a:pPr>
            <a:r>
              <a:rPr lang="en-US" dirty="0" smtClean="0"/>
              <a:t> n qubits</a:t>
            </a:r>
          </a:p>
          <a:p>
            <a:pPr lvl="2">
              <a:buFont typeface="Arial" pitchFamily="34" charset="0"/>
              <a:buChar char="•"/>
            </a:pPr>
            <a:r>
              <a:rPr lang="en-US" dirty="0" smtClean="0"/>
              <a:t> value f of the example is used as the coefficient  of the state corresponding to the example</a:t>
            </a:r>
          </a:p>
          <a:p>
            <a:pPr lvl="1">
              <a:buFont typeface="Arial" pitchFamily="34" charset="0"/>
              <a:buChar char="•"/>
            </a:pPr>
            <a:r>
              <a:rPr lang="en-US" dirty="0" smtClean="0"/>
              <a:t>  </a:t>
            </a:r>
            <a:r>
              <a:rPr lang="en-US" u="sng" dirty="0" smtClean="0"/>
              <a:t>g and c registers </a:t>
            </a:r>
            <a:r>
              <a:rPr lang="en-US" dirty="0" smtClean="0"/>
              <a:t>-  contain only ancillary qubits 			and are restored to the state  |0&gt; in 			the end of the algorithm </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119810"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Initializing Quam – </a:t>
            </a:r>
            <a:br>
              <a:rPr lang="en-US" sz="4800" dirty="0" smtClean="0">
                <a:solidFill>
                  <a:schemeClr val="tx2"/>
                </a:solidFill>
              </a:rPr>
            </a:br>
            <a:r>
              <a:rPr lang="en-US" sz="4800" dirty="0" smtClean="0">
                <a:solidFill>
                  <a:schemeClr val="tx2"/>
                </a:solidFill>
              </a:rPr>
              <a:t>Intuition</a:t>
            </a:r>
          </a:p>
        </p:txBody>
      </p:sp>
      <p:sp>
        <p:nvSpPr>
          <p:cNvPr id="983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2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Diagram 19"/>
          <p:cNvGraphicFramePr/>
          <p:nvPr/>
        </p:nvGraphicFramePr>
        <p:xfrm>
          <a:off x="2214546" y="1928802"/>
          <a:ext cx="6000792" cy="34163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Associative memory</a:t>
            </a: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9" name="Espace réservé du contenu 2"/>
          <p:cNvSpPr txBox="1">
            <a:spLocks/>
          </p:cNvSpPr>
          <p:nvPr/>
        </p:nvSpPr>
        <p:spPr bwMode="auto">
          <a:xfrm>
            <a:off x="2081194" y="1724012"/>
            <a:ext cx="66865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fr-CA" sz="2800" b="0"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fr-CA" sz="28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15" name="TextBox 14"/>
          <p:cNvSpPr txBox="1"/>
          <p:nvPr/>
        </p:nvSpPr>
        <p:spPr>
          <a:xfrm>
            <a:off x="1928794" y="2030450"/>
            <a:ext cx="6000792" cy="3970318"/>
          </a:xfrm>
          <a:prstGeom prst="rect">
            <a:avLst/>
          </a:prstGeom>
          <a:noFill/>
        </p:spPr>
        <p:txBody>
          <a:bodyPr wrap="square" rtlCol="0">
            <a:spAutoFit/>
          </a:bodyPr>
          <a:lstStyle/>
          <a:p>
            <a:pPr lvl="1">
              <a:buFont typeface="Arial" pitchFamily="34" charset="0"/>
              <a:buChar char="•"/>
            </a:pPr>
            <a:r>
              <a:rPr lang="en-US" dirty="0" smtClean="0"/>
              <a:t>Remembering something in common parlance usually consists of associating something with a sensory cue</a:t>
            </a:r>
          </a:p>
          <a:p>
            <a:pPr lvl="1">
              <a:buFont typeface="Arial" pitchFamily="34" charset="0"/>
              <a:buChar char="•"/>
            </a:pPr>
            <a:r>
              <a:rPr lang="en-US" dirty="0" smtClean="0"/>
              <a:t> Assume a set P of m binary patterns of length n</a:t>
            </a:r>
          </a:p>
          <a:p>
            <a:pPr lvl="1">
              <a:buFont typeface="Arial" pitchFamily="34" charset="0"/>
              <a:buChar char="•"/>
            </a:pPr>
            <a:r>
              <a:rPr lang="en-US" dirty="0" smtClean="0"/>
              <a:t> Learn to produce one of the full patterns when presented with only partial pattern</a:t>
            </a:r>
          </a:p>
          <a:p>
            <a:pPr lvl="1">
              <a:buFont typeface="Arial" pitchFamily="34" charset="0"/>
              <a:buChar char="•"/>
            </a:pPr>
            <a:r>
              <a:rPr lang="en-US" dirty="0" smtClean="0"/>
              <a:t> Trivial Solution: Store all in RAM</a:t>
            </a:r>
          </a:p>
          <a:p>
            <a:pPr lvl="2">
              <a:buFont typeface="Arial" pitchFamily="34" charset="0"/>
              <a:buChar char="•"/>
            </a:pPr>
            <a:r>
              <a:rPr lang="en-US" dirty="0" smtClean="0"/>
              <a:t> Requires unique address</a:t>
            </a:r>
          </a:p>
          <a:p>
            <a:pPr lvl="2">
              <a:buFont typeface="Arial" pitchFamily="34" charset="0"/>
              <a:buChar char="•"/>
            </a:pPr>
            <a:r>
              <a:rPr lang="en-US" dirty="0" smtClean="0"/>
              <a:t>Lookup table require </a:t>
            </a:r>
            <a:r>
              <a:rPr lang="en-US" dirty="0" err="1" smtClean="0"/>
              <a:t>mn</a:t>
            </a:r>
            <a:r>
              <a:rPr lang="en-US" dirty="0" smtClean="0"/>
              <a:t> bits to store all patterns</a:t>
            </a:r>
          </a:p>
          <a:p>
            <a:pPr lvl="1">
              <a:buFont typeface="Arial" pitchFamily="34" charset="0"/>
              <a:buChar char="•"/>
            </a:pPr>
            <a:r>
              <a:rPr lang="en-US" dirty="0" smtClean="0"/>
              <a:t>  Learning Solution: </a:t>
            </a:r>
          </a:p>
          <a:p>
            <a:pPr lvl="2">
              <a:buFont typeface="Arial" pitchFamily="34" charset="0"/>
              <a:buChar char="•"/>
            </a:pPr>
            <a:r>
              <a:rPr lang="en-US" dirty="0" smtClean="0"/>
              <a:t>Use generalization</a:t>
            </a:r>
          </a:p>
          <a:p>
            <a:pPr lvl="2">
              <a:buFont typeface="Arial" pitchFamily="34" charset="0"/>
              <a:buChar char="•"/>
            </a:pPr>
            <a:r>
              <a:rPr lang="en-US" dirty="0" smtClean="0"/>
              <a:t> Given a partial pattern we find the closest</a:t>
            </a:r>
          </a:p>
          <a:p>
            <a:pPr lvl="1">
              <a:buFont typeface="Arial" pitchFamily="34" charset="0"/>
              <a:buChar char="•"/>
            </a:pPr>
            <a:endParaRPr lang="en-US" dirty="0"/>
          </a:p>
        </p:txBody>
      </p:sp>
      <p:sp>
        <p:nvSpPr>
          <p:cNvPr id="17" name="Rectangle 16"/>
          <p:cNvSpPr/>
          <p:nvPr/>
        </p:nvSpPr>
        <p:spPr>
          <a:xfrm>
            <a:off x="2160582" y="1344027"/>
            <a:ext cx="5626128" cy="584775"/>
          </a:xfrm>
          <a:prstGeom prst="rect">
            <a:avLst/>
          </a:prstGeom>
        </p:spPr>
        <p:txBody>
          <a:bodyPr wrap="square">
            <a:spAutoFit/>
          </a:bodyPr>
          <a:lstStyle/>
          <a:p>
            <a:pPr lvl="0"/>
            <a:r>
              <a:rPr lang="en-US" sz="3200" dirty="0" smtClean="0">
                <a:solidFill>
                  <a:srgbClr val="1F497D"/>
                </a:solidFill>
                <a:latin typeface="Calibri"/>
              </a:rPr>
              <a:t>What is Associative memory?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20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20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20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20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200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fade">
                                      <p:cBhvr>
                                        <p:cTn id="32" dur="2000"/>
                                        <p:tgtEl>
                                          <p:spTgt spid="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Effect transition="in" filter="fade">
                                      <p:cBhvr>
                                        <p:cTn id="37" dur="2000"/>
                                        <p:tgtEl>
                                          <p:spTgt spid="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xEl>
                                              <p:pRg st="7" end="7"/>
                                            </p:txEl>
                                          </p:spTgt>
                                        </p:tgtEl>
                                        <p:attrNameLst>
                                          <p:attrName>style.visibility</p:attrName>
                                        </p:attrNameLst>
                                      </p:cBhvr>
                                      <p:to>
                                        <p:strVal val="visible"/>
                                      </p:to>
                                    </p:set>
                                    <p:animEffect transition="in" filter="fade">
                                      <p:cBhvr>
                                        <p:cTn id="42" dur="2000"/>
                                        <p:tgtEl>
                                          <p:spTgt spid="1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xEl>
                                              <p:pRg st="8" end="8"/>
                                            </p:txEl>
                                          </p:spTgt>
                                        </p:tgtEl>
                                        <p:attrNameLst>
                                          <p:attrName>style.visibility</p:attrName>
                                        </p:attrNameLst>
                                      </p:cBhvr>
                                      <p:to>
                                        <p:strVal val="visible"/>
                                      </p:to>
                                    </p:set>
                                    <p:animEffect transition="in" filter="fade">
                                      <p:cBhvr>
                                        <p:cTn id="47" dur="200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120834"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Initializing Quam – </a:t>
            </a:r>
            <a:br>
              <a:rPr lang="en-US" sz="4800" dirty="0" smtClean="0">
                <a:solidFill>
                  <a:schemeClr val="tx2"/>
                </a:solidFill>
              </a:rPr>
            </a:br>
            <a:r>
              <a:rPr lang="en-US" sz="4800" dirty="0" smtClean="0">
                <a:solidFill>
                  <a:schemeClr val="tx2"/>
                </a:solidFill>
              </a:rPr>
              <a:t>Algorithm</a:t>
            </a:r>
          </a:p>
        </p:txBody>
      </p:sp>
      <p:sp>
        <p:nvSpPr>
          <p:cNvPr id="983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2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 name="Picture 3"/>
          <p:cNvPicPr>
            <a:picLocks noChangeAspect="1" noChangeArrowheads="1"/>
          </p:cNvPicPr>
          <p:nvPr/>
        </p:nvPicPr>
        <p:blipFill>
          <a:blip r:embed="rId6"/>
          <a:srcRect/>
          <a:stretch>
            <a:fillRect/>
          </a:stretch>
        </p:blipFill>
        <p:spPr bwMode="auto">
          <a:xfrm>
            <a:off x="2357422" y="1714488"/>
            <a:ext cx="4143404" cy="509957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121858"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Initializing Quam – </a:t>
            </a:r>
            <a:br>
              <a:rPr lang="en-US" sz="4800" dirty="0" smtClean="0">
                <a:solidFill>
                  <a:schemeClr val="tx2"/>
                </a:solidFill>
              </a:rPr>
            </a:br>
            <a:r>
              <a:rPr lang="en-US" sz="4800" dirty="0" smtClean="0">
                <a:solidFill>
                  <a:schemeClr val="tx2"/>
                </a:solidFill>
              </a:rPr>
              <a:t>Complexity</a:t>
            </a:r>
          </a:p>
        </p:txBody>
      </p:sp>
      <p:sp>
        <p:nvSpPr>
          <p:cNvPr id="983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2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 name="Picture 3"/>
          <p:cNvPicPr>
            <a:picLocks noChangeAspect="1" noChangeArrowheads="1"/>
          </p:cNvPicPr>
          <p:nvPr/>
        </p:nvPicPr>
        <p:blipFill>
          <a:blip r:embed="rId6"/>
          <a:srcRect/>
          <a:stretch>
            <a:fillRect/>
          </a:stretch>
        </p:blipFill>
        <p:spPr bwMode="auto">
          <a:xfrm>
            <a:off x="2786050" y="1742490"/>
            <a:ext cx="4429156" cy="4967765"/>
          </a:xfrm>
          <a:prstGeom prst="rect">
            <a:avLst/>
          </a:prstGeom>
          <a:noFill/>
          <a:ln w="9525">
            <a:noFill/>
            <a:miter lim="800000"/>
            <a:headEnd/>
            <a:tailEnd/>
          </a:ln>
          <a:effectLst/>
        </p:spPr>
      </p:pic>
      <p:grpSp>
        <p:nvGrpSpPr>
          <p:cNvPr id="24" name="Group 23"/>
          <p:cNvGrpSpPr/>
          <p:nvPr/>
        </p:nvGrpSpPr>
        <p:grpSpPr>
          <a:xfrm>
            <a:off x="3643306" y="2643182"/>
            <a:ext cx="3214710" cy="928694"/>
            <a:chOff x="3857620" y="3929066"/>
            <a:chExt cx="2786082" cy="1000132"/>
          </a:xfrm>
        </p:grpSpPr>
        <p:sp>
          <p:nvSpPr>
            <p:cNvPr id="22" name="Rectangle 21"/>
            <p:cNvSpPr/>
            <p:nvPr/>
          </p:nvSpPr>
          <p:spPr>
            <a:xfrm>
              <a:off x="3857620" y="3929066"/>
              <a:ext cx="2786082" cy="1000132"/>
            </a:xfrm>
            <a:prstGeom prst="rect">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929058" y="4071942"/>
              <a:ext cx="2714644" cy="696049"/>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(number of examples) operations</a:t>
              </a:r>
              <a:endParaRPr lang="en-US" dirty="0">
                <a:solidFill>
                  <a:schemeClr val="bg1"/>
                </a:solidFill>
              </a:endParaRPr>
            </a:p>
          </p:txBody>
        </p:sp>
      </p:grpSp>
      <p:grpSp>
        <p:nvGrpSpPr>
          <p:cNvPr id="25" name="Group 24"/>
          <p:cNvGrpSpPr/>
          <p:nvPr/>
        </p:nvGrpSpPr>
        <p:grpSpPr>
          <a:xfrm>
            <a:off x="3643306" y="3643314"/>
            <a:ext cx="3214710" cy="1000132"/>
            <a:chOff x="3857620" y="3929066"/>
            <a:chExt cx="2786082" cy="1000132"/>
          </a:xfrm>
        </p:grpSpPr>
        <p:sp>
          <p:nvSpPr>
            <p:cNvPr id="26" name="Rectangle 25"/>
            <p:cNvSpPr/>
            <p:nvPr/>
          </p:nvSpPr>
          <p:spPr>
            <a:xfrm>
              <a:off x="3857620" y="3929066"/>
              <a:ext cx="2786082" cy="1000132"/>
            </a:xfrm>
            <a:prstGeom prst="rect">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929058" y="4071942"/>
              <a:ext cx="2714644" cy="397742"/>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3 * O(1) operations</a:t>
              </a:r>
              <a:endParaRPr lang="en-US" dirty="0">
                <a:solidFill>
                  <a:schemeClr val="bg1"/>
                </a:solidFill>
              </a:endParaRPr>
            </a:p>
          </p:txBody>
        </p:sp>
      </p:grpSp>
      <p:grpSp>
        <p:nvGrpSpPr>
          <p:cNvPr id="33" name="Group 32"/>
          <p:cNvGrpSpPr/>
          <p:nvPr/>
        </p:nvGrpSpPr>
        <p:grpSpPr>
          <a:xfrm>
            <a:off x="3643306" y="4786322"/>
            <a:ext cx="3214710" cy="500066"/>
            <a:chOff x="3643306" y="4786322"/>
            <a:chExt cx="3214710" cy="857256"/>
          </a:xfrm>
        </p:grpSpPr>
        <p:sp>
          <p:nvSpPr>
            <p:cNvPr id="30" name="Rectangle 29"/>
            <p:cNvSpPr/>
            <p:nvPr/>
          </p:nvSpPr>
          <p:spPr>
            <a:xfrm>
              <a:off x="3643306" y="4786322"/>
              <a:ext cx="3214710" cy="857256"/>
            </a:xfrm>
            <a:prstGeom prst="rect">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714744" y="5000636"/>
              <a:ext cx="3132282" cy="369332"/>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grpSp>
      <p:grpSp>
        <p:nvGrpSpPr>
          <p:cNvPr id="34" name="Group 33"/>
          <p:cNvGrpSpPr/>
          <p:nvPr/>
        </p:nvGrpSpPr>
        <p:grpSpPr>
          <a:xfrm>
            <a:off x="3643306" y="5715016"/>
            <a:ext cx="3214710" cy="571504"/>
            <a:chOff x="3643306" y="4786322"/>
            <a:chExt cx="3214710" cy="857256"/>
          </a:xfrm>
        </p:grpSpPr>
        <p:sp>
          <p:nvSpPr>
            <p:cNvPr id="35" name="Rectangle 34"/>
            <p:cNvSpPr/>
            <p:nvPr/>
          </p:nvSpPr>
          <p:spPr>
            <a:xfrm>
              <a:off x="3643306" y="4786322"/>
              <a:ext cx="3214710" cy="857256"/>
            </a:xfrm>
            <a:prstGeom prst="rect">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714744" y="5000636"/>
              <a:ext cx="3132282" cy="369332"/>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122882"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Initializing Quam – </a:t>
            </a:r>
            <a:br>
              <a:rPr lang="en-US" sz="4800" dirty="0" smtClean="0">
                <a:solidFill>
                  <a:schemeClr val="tx2"/>
                </a:solidFill>
              </a:rPr>
            </a:br>
            <a:r>
              <a:rPr lang="en-US" sz="4800" dirty="0" smtClean="0">
                <a:solidFill>
                  <a:schemeClr val="tx2"/>
                </a:solidFill>
              </a:rPr>
              <a:t>Complexity</a:t>
            </a:r>
          </a:p>
        </p:txBody>
      </p:sp>
      <p:sp>
        <p:nvSpPr>
          <p:cNvPr id="983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2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 name="TextBox 31"/>
          <p:cNvSpPr txBox="1"/>
          <p:nvPr/>
        </p:nvSpPr>
        <p:spPr>
          <a:xfrm>
            <a:off x="3714744" y="4911339"/>
            <a:ext cx="3132282" cy="215444"/>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36" name="TextBox 35"/>
          <p:cNvSpPr txBox="1"/>
          <p:nvPr/>
        </p:nvSpPr>
        <p:spPr>
          <a:xfrm>
            <a:off x="3643306" y="5857892"/>
            <a:ext cx="3132282" cy="246221"/>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31" name="TextBox 30"/>
          <p:cNvSpPr txBox="1"/>
          <p:nvPr/>
        </p:nvSpPr>
        <p:spPr>
          <a:xfrm>
            <a:off x="2357422" y="2500306"/>
            <a:ext cx="5143536" cy="1200329"/>
          </a:xfrm>
          <a:prstGeom prst="rect">
            <a:avLst/>
          </a:prstGeom>
          <a:noFill/>
        </p:spPr>
        <p:txBody>
          <a:bodyPr wrap="square" rtlCol="0">
            <a:spAutoFit/>
          </a:bodyPr>
          <a:lstStyle/>
          <a:p>
            <a:pPr>
              <a:buFont typeface="Arial" pitchFamily="34" charset="0"/>
              <a:buChar char="•"/>
            </a:pPr>
            <a:r>
              <a:rPr lang="en-US" dirty="0" smtClean="0"/>
              <a:t> The entire algorithm requires m(n+3 + n – 2 + 1 + n- 2 +1) + 1= m( 3n + 1) = </a:t>
            </a:r>
            <a:r>
              <a:rPr lang="en-US" b="1" dirty="0" smtClean="0"/>
              <a:t>O(</a:t>
            </a:r>
            <a:r>
              <a:rPr lang="en-US" b="1" dirty="0" err="1" smtClean="0"/>
              <a:t>mn</a:t>
            </a:r>
            <a:r>
              <a:rPr lang="en-US" b="1" dirty="0" smtClean="0"/>
              <a:t>)</a:t>
            </a:r>
          </a:p>
          <a:p>
            <a:pPr>
              <a:buFont typeface="Arial" pitchFamily="34" charset="0"/>
              <a:buChar char="•"/>
            </a:pPr>
            <a:endParaRPr lang="en-US" b="1" dirty="0" smtClean="0"/>
          </a:p>
          <a:p>
            <a:pPr>
              <a:buFont typeface="Arial" pitchFamily="34" charset="0"/>
              <a:buChar char="•"/>
            </a:pPr>
            <a:r>
              <a:rPr lang="en-US" dirty="0" smtClean="0"/>
              <a:t> Notice that just reading each instance is O(</a:t>
            </a:r>
            <a:r>
              <a:rPr lang="en-US" dirty="0" err="1" smtClean="0"/>
              <a:t>mn</a:t>
            </a:r>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123906"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Initializing Quam – </a:t>
            </a:r>
            <a:br>
              <a:rPr lang="en-US" sz="4800" dirty="0" smtClean="0">
                <a:solidFill>
                  <a:schemeClr val="tx2"/>
                </a:solidFill>
              </a:rPr>
            </a:br>
            <a:r>
              <a:rPr lang="en-US" sz="4800" dirty="0" smtClean="0">
                <a:solidFill>
                  <a:schemeClr val="tx2"/>
                </a:solidFill>
              </a:rPr>
              <a:t>Example</a:t>
            </a:r>
          </a:p>
        </p:txBody>
      </p:sp>
      <p:sp>
        <p:nvSpPr>
          <p:cNvPr id="983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2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 name="TextBox 31"/>
          <p:cNvSpPr txBox="1"/>
          <p:nvPr/>
        </p:nvSpPr>
        <p:spPr>
          <a:xfrm>
            <a:off x="3714744" y="4911339"/>
            <a:ext cx="3132282" cy="215444"/>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36" name="TextBox 35"/>
          <p:cNvSpPr txBox="1"/>
          <p:nvPr/>
        </p:nvSpPr>
        <p:spPr>
          <a:xfrm>
            <a:off x="3643306" y="5857892"/>
            <a:ext cx="3132282" cy="246221"/>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pic>
        <p:nvPicPr>
          <p:cNvPr id="123907" name="Picture 3"/>
          <p:cNvPicPr>
            <a:picLocks noChangeAspect="1" noChangeArrowheads="1"/>
          </p:cNvPicPr>
          <p:nvPr/>
        </p:nvPicPr>
        <p:blipFill>
          <a:blip r:embed="rId6"/>
          <a:srcRect/>
          <a:stretch>
            <a:fillRect/>
          </a:stretch>
        </p:blipFill>
        <p:spPr bwMode="auto">
          <a:xfrm>
            <a:off x="3643306" y="6000768"/>
            <a:ext cx="2071702" cy="428628"/>
          </a:xfrm>
          <a:prstGeom prst="rect">
            <a:avLst/>
          </a:prstGeom>
          <a:noFill/>
          <a:ln w="9525">
            <a:noFill/>
            <a:miter lim="800000"/>
            <a:headEnd/>
            <a:tailEnd/>
          </a:ln>
          <a:effectLst/>
        </p:spPr>
      </p:pic>
      <p:sp>
        <p:nvSpPr>
          <p:cNvPr id="21" name="TextBox 20"/>
          <p:cNvSpPr txBox="1"/>
          <p:nvPr/>
        </p:nvSpPr>
        <p:spPr>
          <a:xfrm>
            <a:off x="2214546" y="5143512"/>
            <a:ext cx="5429288" cy="923330"/>
          </a:xfrm>
          <a:prstGeom prst="rect">
            <a:avLst/>
          </a:prstGeom>
          <a:noFill/>
        </p:spPr>
        <p:txBody>
          <a:bodyPr wrap="square" rtlCol="0">
            <a:spAutoFit/>
          </a:bodyPr>
          <a:lstStyle/>
          <a:p>
            <a:pPr>
              <a:buFont typeface="Arial" pitchFamily="34" charset="0"/>
              <a:buChar char="•"/>
            </a:pPr>
            <a:r>
              <a:rPr lang="en-US" dirty="0" smtClean="0"/>
              <a:t> the </a:t>
            </a:r>
            <a:r>
              <a:rPr lang="en-US" dirty="0" err="1" smtClean="0"/>
              <a:t>qubit</a:t>
            </a:r>
            <a:r>
              <a:rPr lang="en-US" dirty="0" smtClean="0"/>
              <a:t> states of the x register are flipped to match the first example, and the c register is marked so it will be affected by  the S operator</a:t>
            </a:r>
            <a:endParaRPr lang="en-US" dirty="0"/>
          </a:p>
        </p:txBody>
      </p:sp>
      <p:pic>
        <p:nvPicPr>
          <p:cNvPr id="22" name="Picture 3"/>
          <p:cNvPicPr>
            <a:picLocks noChangeAspect="1" noChangeArrowheads="1"/>
          </p:cNvPicPr>
          <p:nvPr/>
        </p:nvPicPr>
        <p:blipFill>
          <a:blip r:embed="rId7"/>
          <a:srcRect/>
          <a:stretch>
            <a:fillRect/>
          </a:stretch>
        </p:blipFill>
        <p:spPr bwMode="auto">
          <a:xfrm>
            <a:off x="2214546" y="3571876"/>
            <a:ext cx="3429024" cy="1257858"/>
          </a:xfrm>
          <a:prstGeom prst="rect">
            <a:avLst/>
          </a:prstGeom>
          <a:noFill/>
          <a:ln w="9525">
            <a:noFill/>
            <a:miter lim="800000"/>
            <a:headEnd/>
            <a:tailEnd/>
          </a:ln>
          <a:effectLst/>
        </p:spPr>
      </p:pic>
      <p:pic>
        <p:nvPicPr>
          <p:cNvPr id="23" name="Picture 3"/>
          <p:cNvPicPr>
            <a:picLocks noChangeAspect="1" noChangeArrowheads="1"/>
          </p:cNvPicPr>
          <p:nvPr/>
        </p:nvPicPr>
        <p:blipFill>
          <a:blip r:embed="rId8"/>
          <a:srcRect/>
          <a:stretch>
            <a:fillRect/>
          </a:stretch>
        </p:blipFill>
        <p:spPr bwMode="auto">
          <a:xfrm>
            <a:off x="2357422" y="2428868"/>
            <a:ext cx="3500462" cy="428628"/>
          </a:xfrm>
          <a:prstGeom prst="rect">
            <a:avLst/>
          </a:prstGeom>
          <a:noFill/>
          <a:ln w="9525">
            <a:noFill/>
            <a:miter lim="800000"/>
            <a:headEnd/>
            <a:tailEnd/>
          </a:ln>
          <a:effectLst/>
        </p:spPr>
      </p:pic>
      <p:pic>
        <p:nvPicPr>
          <p:cNvPr id="24" name="Picture 3"/>
          <p:cNvPicPr>
            <a:picLocks noChangeAspect="1" noChangeArrowheads="1"/>
          </p:cNvPicPr>
          <p:nvPr/>
        </p:nvPicPr>
        <p:blipFill>
          <a:blip r:embed="rId9"/>
          <a:srcRect/>
          <a:stretch>
            <a:fillRect/>
          </a:stretch>
        </p:blipFill>
        <p:spPr bwMode="auto">
          <a:xfrm>
            <a:off x="2643174" y="2928934"/>
            <a:ext cx="928694" cy="309565"/>
          </a:xfrm>
          <a:prstGeom prst="rect">
            <a:avLst/>
          </a:prstGeom>
          <a:noFill/>
          <a:ln w="9525">
            <a:noFill/>
            <a:miter lim="800000"/>
            <a:headEnd/>
            <a:tailEnd/>
          </a:ln>
          <a:effectLst/>
        </p:spPr>
      </p:pic>
      <p:pic>
        <p:nvPicPr>
          <p:cNvPr id="25" name="Picture 3"/>
          <p:cNvPicPr>
            <a:picLocks noChangeAspect="1" noChangeArrowheads="1"/>
          </p:cNvPicPr>
          <p:nvPr/>
        </p:nvPicPr>
        <p:blipFill>
          <a:blip r:embed="rId10"/>
          <a:srcRect l="31000" t="60923" r="37000"/>
          <a:stretch>
            <a:fillRect/>
          </a:stretch>
        </p:blipFill>
        <p:spPr bwMode="auto">
          <a:xfrm>
            <a:off x="4357686" y="1857364"/>
            <a:ext cx="2286016" cy="28575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0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0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20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20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123907"/>
                                        </p:tgtEl>
                                        <p:attrNameLst>
                                          <p:attrName>style.visibility</p:attrName>
                                        </p:attrNameLst>
                                      </p:cBhvr>
                                      <p:to>
                                        <p:strVal val="visible"/>
                                      </p:to>
                                    </p:set>
                                    <p:animEffect transition="in" filter="fade">
                                      <p:cBhvr>
                                        <p:cTn id="24" dur="2000"/>
                                        <p:tgtEl>
                                          <p:spTgt spid="123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131074"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Initializing Quam – </a:t>
            </a:r>
            <a:br>
              <a:rPr lang="en-US" sz="4800" dirty="0" smtClean="0">
                <a:solidFill>
                  <a:schemeClr val="tx2"/>
                </a:solidFill>
              </a:rPr>
            </a:br>
            <a:r>
              <a:rPr lang="en-US" sz="4800" dirty="0" smtClean="0">
                <a:solidFill>
                  <a:schemeClr val="tx2"/>
                </a:solidFill>
              </a:rPr>
              <a:t>Example</a:t>
            </a:r>
          </a:p>
        </p:txBody>
      </p:sp>
      <p:sp>
        <p:nvSpPr>
          <p:cNvPr id="983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2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 name="TextBox 31"/>
          <p:cNvSpPr txBox="1"/>
          <p:nvPr/>
        </p:nvSpPr>
        <p:spPr>
          <a:xfrm>
            <a:off x="3714744" y="4911339"/>
            <a:ext cx="3132282" cy="215444"/>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36" name="TextBox 35"/>
          <p:cNvSpPr txBox="1"/>
          <p:nvPr/>
        </p:nvSpPr>
        <p:spPr>
          <a:xfrm>
            <a:off x="3643306" y="5857892"/>
            <a:ext cx="3132282" cy="246221"/>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21" name="TextBox 20"/>
          <p:cNvSpPr txBox="1"/>
          <p:nvPr/>
        </p:nvSpPr>
        <p:spPr>
          <a:xfrm>
            <a:off x="4643438" y="2428868"/>
            <a:ext cx="4286280" cy="369332"/>
          </a:xfrm>
          <a:prstGeom prst="rect">
            <a:avLst/>
          </a:prstGeom>
          <a:noFill/>
        </p:spPr>
        <p:txBody>
          <a:bodyPr wrap="square" rtlCol="0">
            <a:spAutoFit/>
          </a:bodyPr>
          <a:lstStyle/>
          <a:p>
            <a:pPr>
              <a:buFont typeface="Arial" pitchFamily="34" charset="0"/>
              <a:buChar char="•"/>
            </a:pPr>
            <a:r>
              <a:rPr lang="en-US" dirty="0" smtClean="0"/>
              <a:t>  Create new state in the superposition</a:t>
            </a:r>
            <a:endParaRPr lang="en-US" dirty="0"/>
          </a:p>
        </p:txBody>
      </p:sp>
      <p:pic>
        <p:nvPicPr>
          <p:cNvPr id="25" name="Picture 3"/>
          <p:cNvPicPr>
            <a:picLocks noChangeAspect="1" noChangeArrowheads="1"/>
          </p:cNvPicPr>
          <p:nvPr/>
        </p:nvPicPr>
        <p:blipFill>
          <a:blip r:embed="rId6"/>
          <a:srcRect/>
          <a:stretch>
            <a:fillRect/>
          </a:stretch>
        </p:blipFill>
        <p:spPr bwMode="auto">
          <a:xfrm>
            <a:off x="2428860" y="2000240"/>
            <a:ext cx="1214446" cy="214314"/>
          </a:xfrm>
          <a:prstGeom prst="rect">
            <a:avLst/>
          </a:prstGeom>
          <a:noFill/>
          <a:ln w="9525">
            <a:noFill/>
            <a:miter lim="800000"/>
            <a:headEnd/>
            <a:tailEnd/>
          </a:ln>
          <a:effectLst/>
        </p:spPr>
      </p:pic>
      <p:pic>
        <p:nvPicPr>
          <p:cNvPr id="131075" name="Picture 3"/>
          <p:cNvPicPr>
            <a:picLocks noChangeAspect="1" noChangeArrowheads="1"/>
          </p:cNvPicPr>
          <p:nvPr/>
        </p:nvPicPr>
        <p:blipFill>
          <a:blip r:embed="rId7"/>
          <a:srcRect/>
          <a:stretch>
            <a:fillRect/>
          </a:stretch>
        </p:blipFill>
        <p:spPr bwMode="auto">
          <a:xfrm>
            <a:off x="4572000" y="1785926"/>
            <a:ext cx="3000396" cy="642942"/>
          </a:xfrm>
          <a:prstGeom prst="rect">
            <a:avLst/>
          </a:prstGeom>
          <a:noFill/>
          <a:ln w="9525">
            <a:noFill/>
            <a:miter lim="800000"/>
            <a:headEnd/>
            <a:tailEnd/>
          </a:ln>
          <a:effectLst/>
        </p:spPr>
      </p:pic>
      <p:pic>
        <p:nvPicPr>
          <p:cNvPr id="27" name="Picture 3"/>
          <p:cNvPicPr>
            <a:picLocks noChangeAspect="1" noChangeArrowheads="1"/>
          </p:cNvPicPr>
          <p:nvPr/>
        </p:nvPicPr>
        <p:blipFill>
          <a:blip r:embed="rId8"/>
          <a:srcRect/>
          <a:stretch>
            <a:fillRect/>
          </a:stretch>
        </p:blipFill>
        <p:spPr bwMode="auto">
          <a:xfrm>
            <a:off x="2500298" y="3143248"/>
            <a:ext cx="1785950" cy="1000132"/>
          </a:xfrm>
          <a:prstGeom prst="rect">
            <a:avLst/>
          </a:prstGeom>
          <a:noFill/>
          <a:ln w="9525">
            <a:noFill/>
            <a:miter lim="800000"/>
            <a:headEnd/>
            <a:tailEnd/>
          </a:ln>
          <a:effectLst/>
        </p:spPr>
      </p:pic>
      <p:pic>
        <p:nvPicPr>
          <p:cNvPr id="131077" name="Picture 5"/>
          <p:cNvPicPr>
            <a:picLocks noChangeAspect="1" noChangeArrowheads="1"/>
          </p:cNvPicPr>
          <p:nvPr/>
        </p:nvPicPr>
        <p:blipFill>
          <a:blip r:embed="rId9"/>
          <a:srcRect/>
          <a:stretch>
            <a:fillRect/>
          </a:stretch>
        </p:blipFill>
        <p:spPr bwMode="auto">
          <a:xfrm>
            <a:off x="4572000" y="3286124"/>
            <a:ext cx="3357586" cy="428628"/>
          </a:xfrm>
          <a:prstGeom prst="rect">
            <a:avLst/>
          </a:prstGeom>
          <a:noFill/>
          <a:ln w="9525">
            <a:noFill/>
            <a:miter lim="800000"/>
            <a:headEnd/>
            <a:tailEnd/>
          </a:ln>
          <a:effectLst/>
        </p:spPr>
      </p:pic>
      <p:sp>
        <p:nvSpPr>
          <p:cNvPr id="30" name="TextBox 29"/>
          <p:cNvSpPr txBox="1"/>
          <p:nvPr/>
        </p:nvSpPr>
        <p:spPr>
          <a:xfrm>
            <a:off x="4643438" y="3786190"/>
            <a:ext cx="3000396" cy="369332"/>
          </a:xfrm>
          <a:prstGeom prst="rect">
            <a:avLst/>
          </a:prstGeom>
          <a:noFill/>
        </p:spPr>
        <p:txBody>
          <a:bodyPr wrap="square" rtlCol="0">
            <a:spAutoFit/>
          </a:bodyPr>
          <a:lstStyle/>
          <a:p>
            <a:pPr>
              <a:buFont typeface="Arial" pitchFamily="34" charset="0"/>
              <a:buChar char="•"/>
            </a:pPr>
            <a:r>
              <a:rPr lang="en-US" dirty="0" smtClean="0"/>
              <a:t>  Mark the g registers</a:t>
            </a:r>
            <a:endParaRPr lang="en-US" dirty="0"/>
          </a:p>
        </p:txBody>
      </p:sp>
      <p:pic>
        <p:nvPicPr>
          <p:cNvPr id="31" name="Picture 3"/>
          <p:cNvPicPr>
            <a:picLocks noChangeAspect="1" noChangeArrowheads="1"/>
          </p:cNvPicPr>
          <p:nvPr/>
        </p:nvPicPr>
        <p:blipFill>
          <a:blip r:embed="rId10"/>
          <a:srcRect/>
          <a:stretch>
            <a:fillRect/>
          </a:stretch>
        </p:blipFill>
        <p:spPr bwMode="auto">
          <a:xfrm>
            <a:off x="2500298" y="4643446"/>
            <a:ext cx="1785950" cy="357190"/>
          </a:xfrm>
          <a:prstGeom prst="rect">
            <a:avLst/>
          </a:prstGeom>
          <a:noFill/>
          <a:ln w="9525">
            <a:noFill/>
            <a:miter lim="800000"/>
            <a:headEnd/>
            <a:tailEnd/>
          </a:ln>
          <a:effectLst/>
        </p:spPr>
      </p:pic>
      <p:pic>
        <p:nvPicPr>
          <p:cNvPr id="131078" name="Picture 6"/>
          <p:cNvPicPr>
            <a:picLocks noChangeAspect="1" noChangeArrowheads="1"/>
          </p:cNvPicPr>
          <p:nvPr/>
        </p:nvPicPr>
        <p:blipFill>
          <a:blip r:embed="rId11"/>
          <a:srcRect/>
          <a:stretch>
            <a:fillRect/>
          </a:stretch>
        </p:blipFill>
        <p:spPr bwMode="auto">
          <a:xfrm>
            <a:off x="4357686" y="4572008"/>
            <a:ext cx="3643338" cy="500066"/>
          </a:xfrm>
          <a:prstGeom prst="rect">
            <a:avLst/>
          </a:prstGeom>
          <a:noFill/>
          <a:ln w="9525">
            <a:noFill/>
            <a:miter lim="800000"/>
            <a:headEnd/>
            <a:tailEnd/>
          </a:ln>
          <a:effectLst/>
        </p:spPr>
      </p:pic>
      <p:sp>
        <p:nvSpPr>
          <p:cNvPr id="34" name="TextBox 33"/>
          <p:cNvSpPr txBox="1"/>
          <p:nvPr/>
        </p:nvSpPr>
        <p:spPr>
          <a:xfrm>
            <a:off x="4214810" y="5143512"/>
            <a:ext cx="5072098" cy="1754326"/>
          </a:xfrm>
          <a:prstGeom prst="rect">
            <a:avLst/>
          </a:prstGeom>
          <a:noFill/>
        </p:spPr>
        <p:txBody>
          <a:bodyPr wrap="square" rtlCol="0">
            <a:spAutoFit/>
          </a:bodyPr>
          <a:lstStyle/>
          <a:p>
            <a:r>
              <a:rPr lang="en-US" dirty="0" smtClean="0"/>
              <a:t>  One of the marked states is made permanent by setting its </a:t>
            </a:r>
            <a:r>
              <a:rPr lang="en-US" i="1" dirty="0" smtClean="0"/>
              <a:t>c register to 01 and this state now</a:t>
            </a:r>
          </a:p>
          <a:p>
            <a:r>
              <a:rPr lang="en-US" dirty="0" smtClean="0"/>
              <a:t>represents the first example. The </a:t>
            </a:r>
            <a:r>
              <a:rPr lang="en-US" i="1" dirty="0" smtClean="0"/>
              <a:t>c register of the other state is returned to 00 , and it is ready to </a:t>
            </a:r>
            <a:r>
              <a:rPr lang="en-US" dirty="0" smtClean="0"/>
              <a:t>generate a new state.</a:t>
            </a:r>
          </a:p>
          <a:p>
            <a:pPr>
              <a:buFont typeface="Arial" pitchFamily="34" charset="0"/>
              <a:buChar char="•"/>
            </a:pPr>
            <a:endParaRPr lang="en-US" dirty="0"/>
          </a:p>
        </p:txBody>
      </p:sp>
      <p:pic>
        <p:nvPicPr>
          <p:cNvPr id="29" name="Picture 3"/>
          <p:cNvPicPr>
            <a:picLocks noChangeAspect="1" noChangeArrowheads="1"/>
          </p:cNvPicPr>
          <p:nvPr/>
        </p:nvPicPr>
        <p:blipFill>
          <a:blip r:embed="rId12"/>
          <a:srcRect l="31000" t="60923" r="37000"/>
          <a:stretch>
            <a:fillRect/>
          </a:stretch>
        </p:blipFill>
        <p:spPr bwMode="auto">
          <a:xfrm>
            <a:off x="4357686" y="1142984"/>
            <a:ext cx="2286016" cy="28575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31075"/>
                                        </p:tgtEl>
                                        <p:attrNameLst>
                                          <p:attrName>style.visibility</p:attrName>
                                        </p:attrNameLst>
                                      </p:cBhvr>
                                      <p:to>
                                        <p:strVal val="visible"/>
                                      </p:to>
                                    </p:set>
                                    <p:animEffect transition="in" filter="fade">
                                      <p:cBhvr>
                                        <p:cTn id="10" dur="2000"/>
                                        <p:tgtEl>
                                          <p:spTgt spid="13107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2000"/>
                                        <p:tgtEl>
                                          <p:spTgt spid="27"/>
                                        </p:tgtEl>
                                      </p:cBhvr>
                                    </p:animEffect>
                                  </p:childTnLst>
                                </p:cTn>
                              </p:par>
                              <p:par>
                                <p:cTn id="19" presetID="10" presetClass="entr" presetSubtype="0" fill="hold" nodeType="withEffect">
                                  <p:stCondLst>
                                    <p:cond delay="0"/>
                                  </p:stCondLst>
                                  <p:childTnLst>
                                    <p:set>
                                      <p:cBhvr>
                                        <p:cTn id="20" dur="1" fill="hold">
                                          <p:stCondLst>
                                            <p:cond delay="0"/>
                                          </p:stCondLst>
                                        </p:cTn>
                                        <p:tgtEl>
                                          <p:spTgt spid="131077"/>
                                        </p:tgtEl>
                                        <p:attrNameLst>
                                          <p:attrName>style.visibility</p:attrName>
                                        </p:attrNameLst>
                                      </p:cBhvr>
                                      <p:to>
                                        <p:strVal val="visible"/>
                                      </p:to>
                                    </p:set>
                                    <p:animEffect transition="in" filter="fade">
                                      <p:cBhvr>
                                        <p:cTn id="21" dur="2000"/>
                                        <p:tgtEl>
                                          <p:spTgt spid="13107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20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2000"/>
                                        <p:tgtEl>
                                          <p:spTgt spid="31"/>
                                        </p:tgtEl>
                                      </p:cBhvr>
                                    </p:animEffect>
                                  </p:childTnLst>
                                </p:cTn>
                              </p:par>
                              <p:par>
                                <p:cTn id="30" presetID="10" presetClass="entr" presetSubtype="0" fill="hold" nodeType="withEffect">
                                  <p:stCondLst>
                                    <p:cond delay="0"/>
                                  </p:stCondLst>
                                  <p:childTnLst>
                                    <p:set>
                                      <p:cBhvr>
                                        <p:cTn id="31" dur="1" fill="hold">
                                          <p:stCondLst>
                                            <p:cond delay="0"/>
                                          </p:stCondLst>
                                        </p:cTn>
                                        <p:tgtEl>
                                          <p:spTgt spid="131078"/>
                                        </p:tgtEl>
                                        <p:attrNameLst>
                                          <p:attrName>style.visibility</p:attrName>
                                        </p:attrNameLst>
                                      </p:cBhvr>
                                      <p:to>
                                        <p:strVal val="visible"/>
                                      </p:to>
                                    </p:set>
                                    <p:animEffect transition="in" filter="fade">
                                      <p:cBhvr>
                                        <p:cTn id="32" dur="2000"/>
                                        <p:tgtEl>
                                          <p:spTgt spid="13107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P spid="3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132098"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Initializing Quam – </a:t>
            </a:r>
            <a:br>
              <a:rPr lang="en-US" sz="4800" dirty="0" smtClean="0">
                <a:solidFill>
                  <a:schemeClr val="tx2"/>
                </a:solidFill>
              </a:rPr>
            </a:br>
            <a:r>
              <a:rPr lang="en-US" sz="4800" dirty="0" smtClean="0">
                <a:solidFill>
                  <a:schemeClr val="tx2"/>
                </a:solidFill>
              </a:rPr>
              <a:t>Example</a:t>
            </a:r>
          </a:p>
        </p:txBody>
      </p:sp>
      <p:sp>
        <p:nvSpPr>
          <p:cNvPr id="983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2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 name="TextBox 31"/>
          <p:cNvSpPr txBox="1"/>
          <p:nvPr/>
        </p:nvSpPr>
        <p:spPr>
          <a:xfrm>
            <a:off x="3714744" y="4911339"/>
            <a:ext cx="3132282" cy="215444"/>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36" name="TextBox 35"/>
          <p:cNvSpPr txBox="1"/>
          <p:nvPr/>
        </p:nvSpPr>
        <p:spPr>
          <a:xfrm>
            <a:off x="3643306" y="5857892"/>
            <a:ext cx="3132282" cy="246221"/>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21" name="TextBox 20"/>
          <p:cNvSpPr txBox="1"/>
          <p:nvPr/>
        </p:nvSpPr>
        <p:spPr>
          <a:xfrm>
            <a:off x="4643438" y="2577108"/>
            <a:ext cx="4286280" cy="923330"/>
          </a:xfrm>
          <a:prstGeom prst="rect">
            <a:avLst/>
          </a:prstGeom>
          <a:noFill/>
        </p:spPr>
        <p:txBody>
          <a:bodyPr wrap="square" rtlCol="0">
            <a:spAutoFit/>
          </a:bodyPr>
          <a:lstStyle/>
          <a:p>
            <a:r>
              <a:rPr lang="en-US" dirty="0" smtClean="0"/>
              <a:t>  Finally the work done in the </a:t>
            </a:r>
            <a:r>
              <a:rPr lang="en-US" i="1" dirty="0" smtClean="0"/>
              <a:t>g register is undone</a:t>
            </a:r>
            <a:endParaRPr lang="en-US" dirty="0" smtClean="0"/>
          </a:p>
          <a:p>
            <a:pPr>
              <a:buFont typeface="Arial" pitchFamily="34" charset="0"/>
              <a:buChar char="•"/>
            </a:pPr>
            <a:endParaRPr lang="en-US" dirty="0"/>
          </a:p>
        </p:txBody>
      </p:sp>
      <p:pic>
        <p:nvPicPr>
          <p:cNvPr id="29" name="Picture 3"/>
          <p:cNvPicPr>
            <a:picLocks noChangeAspect="1" noChangeArrowheads="1"/>
          </p:cNvPicPr>
          <p:nvPr/>
        </p:nvPicPr>
        <p:blipFill>
          <a:blip r:embed="rId6"/>
          <a:srcRect/>
          <a:stretch>
            <a:fillRect/>
          </a:stretch>
        </p:blipFill>
        <p:spPr bwMode="auto">
          <a:xfrm>
            <a:off x="2428860" y="2071678"/>
            <a:ext cx="1928826" cy="995239"/>
          </a:xfrm>
          <a:prstGeom prst="rect">
            <a:avLst/>
          </a:prstGeom>
          <a:noFill/>
          <a:ln w="9525">
            <a:noFill/>
            <a:miter lim="800000"/>
            <a:headEnd/>
            <a:tailEnd/>
          </a:ln>
          <a:effectLst/>
        </p:spPr>
      </p:pic>
      <p:pic>
        <p:nvPicPr>
          <p:cNvPr id="132099" name="Picture 3"/>
          <p:cNvPicPr>
            <a:picLocks noChangeAspect="1" noChangeArrowheads="1"/>
          </p:cNvPicPr>
          <p:nvPr/>
        </p:nvPicPr>
        <p:blipFill>
          <a:blip r:embed="rId7"/>
          <a:srcRect/>
          <a:stretch>
            <a:fillRect/>
          </a:stretch>
        </p:blipFill>
        <p:spPr bwMode="auto">
          <a:xfrm>
            <a:off x="4643438" y="2071678"/>
            <a:ext cx="3571900" cy="428628"/>
          </a:xfrm>
          <a:prstGeom prst="rect">
            <a:avLst/>
          </a:prstGeom>
          <a:noFill/>
          <a:ln w="9525">
            <a:noFill/>
            <a:miter lim="800000"/>
            <a:headEnd/>
            <a:tailEnd/>
          </a:ln>
          <a:effectLst/>
        </p:spPr>
      </p:pic>
      <p:pic>
        <p:nvPicPr>
          <p:cNvPr id="23" name="Picture 3"/>
          <p:cNvPicPr>
            <a:picLocks noChangeAspect="1" noChangeArrowheads="1"/>
          </p:cNvPicPr>
          <p:nvPr/>
        </p:nvPicPr>
        <p:blipFill>
          <a:blip r:embed="rId8"/>
          <a:srcRect l="31000" t="60923" r="37000"/>
          <a:stretch>
            <a:fillRect/>
          </a:stretch>
        </p:blipFill>
        <p:spPr bwMode="auto">
          <a:xfrm>
            <a:off x="4357686" y="1142984"/>
            <a:ext cx="2286016" cy="28575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134146"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Initializing Quam – </a:t>
            </a:r>
            <a:br>
              <a:rPr lang="en-US" sz="4800" dirty="0" smtClean="0">
                <a:solidFill>
                  <a:schemeClr val="tx2"/>
                </a:solidFill>
              </a:rPr>
            </a:br>
            <a:r>
              <a:rPr lang="en-US" sz="4800" dirty="0" smtClean="0">
                <a:solidFill>
                  <a:schemeClr val="tx2"/>
                </a:solidFill>
              </a:rPr>
              <a:t>Example </a:t>
            </a:r>
          </a:p>
        </p:txBody>
      </p:sp>
      <p:sp>
        <p:nvSpPr>
          <p:cNvPr id="983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2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 name="TextBox 31"/>
          <p:cNvSpPr txBox="1"/>
          <p:nvPr/>
        </p:nvSpPr>
        <p:spPr>
          <a:xfrm>
            <a:off x="3714744" y="4911339"/>
            <a:ext cx="3132282" cy="215444"/>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36" name="TextBox 35"/>
          <p:cNvSpPr txBox="1"/>
          <p:nvPr/>
        </p:nvSpPr>
        <p:spPr>
          <a:xfrm>
            <a:off x="3643306" y="5857892"/>
            <a:ext cx="3132282" cy="246221"/>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21" name="TextBox 20"/>
          <p:cNvSpPr txBox="1"/>
          <p:nvPr/>
        </p:nvSpPr>
        <p:spPr>
          <a:xfrm>
            <a:off x="5786446" y="2143116"/>
            <a:ext cx="3429024" cy="523220"/>
          </a:xfrm>
          <a:prstGeom prst="rect">
            <a:avLst/>
          </a:prstGeom>
          <a:noFill/>
        </p:spPr>
        <p:txBody>
          <a:bodyPr wrap="square" rtlCol="0">
            <a:spAutoFit/>
          </a:bodyPr>
          <a:lstStyle/>
          <a:p>
            <a:r>
              <a:rPr lang="en-US" sz="1400" dirty="0" smtClean="0"/>
              <a:t>Notice the first example is not affected</a:t>
            </a:r>
          </a:p>
          <a:p>
            <a:endParaRPr lang="en-US" sz="1400" dirty="0"/>
          </a:p>
        </p:txBody>
      </p:sp>
      <p:pic>
        <p:nvPicPr>
          <p:cNvPr id="134147" name="Picture 3"/>
          <p:cNvPicPr>
            <a:picLocks noChangeAspect="1" noChangeArrowheads="1"/>
          </p:cNvPicPr>
          <p:nvPr/>
        </p:nvPicPr>
        <p:blipFill>
          <a:blip r:embed="rId6"/>
          <a:srcRect/>
          <a:stretch>
            <a:fillRect/>
          </a:stretch>
        </p:blipFill>
        <p:spPr bwMode="auto">
          <a:xfrm>
            <a:off x="5786446" y="2483586"/>
            <a:ext cx="2928958" cy="373910"/>
          </a:xfrm>
          <a:prstGeom prst="rect">
            <a:avLst/>
          </a:prstGeom>
          <a:noFill/>
          <a:ln w="9525">
            <a:noFill/>
            <a:miter lim="800000"/>
            <a:headEnd/>
            <a:tailEnd/>
          </a:ln>
          <a:effectLst/>
        </p:spPr>
      </p:pic>
      <p:pic>
        <p:nvPicPr>
          <p:cNvPr id="26" name="Picture 3"/>
          <p:cNvPicPr>
            <a:picLocks noChangeAspect="1" noChangeArrowheads="1"/>
          </p:cNvPicPr>
          <p:nvPr/>
        </p:nvPicPr>
        <p:blipFill>
          <a:blip r:embed="rId7"/>
          <a:srcRect/>
          <a:stretch>
            <a:fillRect/>
          </a:stretch>
        </p:blipFill>
        <p:spPr bwMode="auto">
          <a:xfrm>
            <a:off x="2000232" y="1857364"/>
            <a:ext cx="3214710" cy="4424263"/>
          </a:xfrm>
          <a:prstGeom prst="rect">
            <a:avLst/>
          </a:prstGeom>
          <a:noFill/>
          <a:ln w="9525">
            <a:noFill/>
            <a:miter lim="800000"/>
            <a:headEnd/>
            <a:tailEnd/>
          </a:ln>
          <a:effectLst/>
        </p:spPr>
      </p:pic>
      <p:pic>
        <p:nvPicPr>
          <p:cNvPr id="27" name="Picture 3"/>
          <p:cNvPicPr>
            <a:picLocks noChangeAspect="1" noChangeArrowheads="1"/>
          </p:cNvPicPr>
          <p:nvPr/>
        </p:nvPicPr>
        <p:blipFill>
          <a:blip r:embed="rId8"/>
          <a:srcRect/>
          <a:stretch>
            <a:fillRect/>
          </a:stretch>
        </p:blipFill>
        <p:spPr bwMode="auto">
          <a:xfrm>
            <a:off x="4214810" y="3500438"/>
            <a:ext cx="4714908" cy="357190"/>
          </a:xfrm>
          <a:prstGeom prst="rect">
            <a:avLst/>
          </a:prstGeom>
          <a:noFill/>
          <a:ln w="9525">
            <a:noFill/>
            <a:miter lim="800000"/>
            <a:headEnd/>
            <a:tailEnd/>
          </a:ln>
          <a:effectLst/>
        </p:spPr>
      </p:pic>
      <p:pic>
        <p:nvPicPr>
          <p:cNvPr id="28" name="Picture 3"/>
          <p:cNvPicPr>
            <a:picLocks noChangeAspect="1" noChangeArrowheads="1"/>
          </p:cNvPicPr>
          <p:nvPr/>
        </p:nvPicPr>
        <p:blipFill>
          <a:blip r:embed="rId9"/>
          <a:srcRect/>
          <a:stretch>
            <a:fillRect/>
          </a:stretch>
        </p:blipFill>
        <p:spPr bwMode="auto">
          <a:xfrm>
            <a:off x="4572000" y="4214818"/>
            <a:ext cx="4000528" cy="285752"/>
          </a:xfrm>
          <a:prstGeom prst="rect">
            <a:avLst/>
          </a:prstGeom>
          <a:noFill/>
          <a:ln w="9525">
            <a:noFill/>
            <a:miter lim="800000"/>
            <a:headEnd/>
            <a:tailEnd/>
          </a:ln>
          <a:effectLst/>
        </p:spPr>
      </p:pic>
      <p:pic>
        <p:nvPicPr>
          <p:cNvPr id="29" name="Picture 3"/>
          <p:cNvPicPr>
            <a:picLocks noChangeAspect="1" noChangeArrowheads="1"/>
          </p:cNvPicPr>
          <p:nvPr/>
        </p:nvPicPr>
        <p:blipFill>
          <a:blip r:embed="rId10"/>
          <a:srcRect/>
          <a:stretch>
            <a:fillRect/>
          </a:stretch>
        </p:blipFill>
        <p:spPr bwMode="auto">
          <a:xfrm>
            <a:off x="4572000" y="4857760"/>
            <a:ext cx="4214842" cy="468316"/>
          </a:xfrm>
          <a:prstGeom prst="rect">
            <a:avLst/>
          </a:prstGeom>
          <a:noFill/>
          <a:ln w="9525">
            <a:noFill/>
            <a:miter lim="800000"/>
            <a:headEnd/>
            <a:tailEnd/>
          </a:ln>
          <a:effectLst/>
        </p:spPr>
      </p:pic>
      <p:pic>
        <p:nvPicPr>
          <p:cNvPr id="134148" name="Picture 4"/>
          <p:cNvPicPr>
            <a:picLocks noChangeAspect="1" noChangeArrowheads="1"/>
          </p:cNvPicPr>
          <p:nvPr/>
        </p:nvPicPr>
        <p:blipFill>
          <a:blip r:embed="rId11"/>
          <a:srcRect/>
          <a:stretch>
            <a:fillRect/>
          </a:stretch>
        </p:blipFill>
        <p:spPr bwMode="auto">
          <a:xfrm>
            <a:off x="4500530" y="5500702"/>
            <a:ext cx="4286312" cy="324721"/>
          </a:xfrm>
          <a:prstGeom prst="rect">
            <a:avLst/>
          </a:prstGeom>
          <a:noFill/>
          <a:ln w="9525">
            <a:noFill/>
            <a:miter lim="800000"/>
            <a:headEnd/>
            <a:tailEnd/>
          </a:ln>
          <a:effectLst/>
        </p:spPr>
      </p:pic>
      <p:sp>
        <p:nvSpPr>
          <p:cNvPr id="33" name="TextBox 32"/>
          <p:cNvSpPr txBox="1"/>
          <p:nvPr/>
        </p:nvSpPr>
        <p:spPr>
          <a:xfrm>
            <a:off x="4500562" y="3905912"/>
            <a:ext cx="5214974" cy="523220"/>
          </a:xfrm>
          <a:prstGeom prst="rect">
            <a:avLst/>
          </a:prstGeom>
          <a:noFill/>
        </p:spPr>
        <p:txBody>
          <a:bodyPr wrap="square" rtlCol="0">
            <a:spAutoFit/>
          </a:bodyPr>
          <a:lstStyle/>
          <a:p>
            <a:r>
              <a:rPr lang="en-US" sz="1400" dirty="0" smtClean="0"/>
              <a:t>The 2 states just affected by S are marked in the register</a:t>
            </a:r>
          </a:p>
          <a:p>
            <a:endParaRPr lang="en-US" sz="1400" dirty="0"/>
          </a:p>
        </p:txBody>
      </p:sp>
      <p:sp>
        <p:nvSpPr>
          <p:cNvPr id="34" name="TextBox 33"/>
          <p:cNvSpPr txBox="1"/>
          <p:nvPr/>
        </p:nvSpPr>
        <p:spPr>
          <a:xfrm>
            <a:off x="4500562" y="4572008"/>
            <a:ext cx="5572164" cy="523220"/>
          </a:xfrm>
          <a:prstGeom prst="rect">
            <a:avLst/>
          </a:prstGeom>
          <a:noFill/>
        </p:spPr>
        <p:txBody>
          <a:bodyPr wrap="square" rtlCol="0">
            <a:spAutoFit/>
          </a:bodyPr>
          <a:lstStyle/>
          <a:p>
            <a:r>
              <a:rPr lang="en-US" sz="1400" dirty="0" smtClean="0"/>
              <a:t>The c register is used to save another state (2</a:t>
            </a:r>
            <a:r>
              <a:rPr lang="en-US" sz="1400" baseline="30000" dirty="0" smtClean="0"/>
              <a:t>nd</a:t>
            </a:r>
            <a:r>
              <a:rPr lang="en-US" sz="1400" dirty="0" smtClean="0"/>
              <a:t> example)</a:t>
            </a:r>
          </a:p>
          <a:p>
            <a:endParaRPr lang="en-US" sz="1400" dirty="0"/>
          </a:p>
        </p:txBody>
      </p:sp>
      <p:sp>
        <p:nvSpPr>
          <p:cNvPr id="35" name="TextBox 34"/>
          <p:cNvSpPr txBox="1"/>
          <p:nvPr/>
        </p:nvSpPr>
        <p:spPr>
          <a:xfrm>
            <a:off x="4429124" y="5763300"/>
            <a:ext cx="5572164" cy="738664"/>
          </a:xfrm>
          <a:prstGeom prst="rect">
            <a:avLst/>
          </a:prstGeom>
          <a:noFill/>
        </p:spPr>
        <p:txBody>
          <a:bodyPr wrap="square" rtlCol="0">
            <a:spAutoFit/>
          </a:bodyPr>
          <a:lstStyle/>
          <a:p>
            <a:r>
              <a:rPr lang="en-US" sz="1400" dirty="0" smtClean="0"/>
              <a:t>Reset the g register preparing for the process to be</a:t>
            </a:r>
          </a:p>
          <a:p>
            <a:r>
              <a:rPr lang="en-US" sz="1400" dirty="0" smtClean="0"/>
              <a:t>repeated</a:t>
            </a:r>
          </a:p>
          <a:p>
            <a:endParaRPr lang="en-US" sz="1400" dirty="0"/>
          </a:p>
        </p:txBody>
      </p:sp>
      <p:pic>
        <p:nvPicPr>
          <p:cNvPr id="30" name="Picture 3"/>
          <p:cNvPicPr>
            <a:picLocks noChangeAspect="1" noChangeArrowheads="1"/>
          </p:cNvPicPr>
          <p:nvPr/>
        </p:nvPicPr>
        <p:blipFill>
          <a:blip r:embed="rId12"/>
          <a:srcRect l="31000" t="60923" r="37000"/>
          <a:stretch>
            <a:fillRect/>
          </a:stretch>
        </p:blipFill>
        <p:spPr bwMode="auto">
          <a:xfrm>
            <a:off x="4357686" y="1142984"/>
            <a:ext cx="2286016" cy="28575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147"/>
                                        </p:tgtEl>
                                        <p:attrNameLst>
                                          <p:attrName>style.visibility</p:attrName>
                                        </p:attrNameLst>
                                      </p:cBhvr>
                                      <p:to>
                                        <p:strVal val="visible"/>
                                      </p:to>
                                    </p:set>
                                    <p:animEffect transition="in" filter="fade">
                                      <p:cBhvr>
                                        <p:cTn id="7" dur="2000"/>
                                        <p:tgtEl>
                                          <p:spTgt spid="1341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20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20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20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20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4148"/>
                                        </p:tgtEl>
                                        <p:attrNameLst>
                                          <p:attrName>style.visibility</p:attrName>
                                        </p:attrNameLst>
                                      </p:cBhvr>
                                      <p:to>
                                        <p:strVal val="visible"/>
                                      </p:to>
                                    </p:set>
                                    <p:animEffect transition="in" filter="fade">
                                      <p:cBhvr>
                                        <p:cTn id="36" dur="2000"/>
                                        <p:tgtEl>
                                          <p:spTgt spid="13414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p:bldP spid="34" grpId="0"/>
      <p:bldP spid="3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136194"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Initializing Quam – </a:t>
            </a:r>
            <a:br>
              <a:rPr lang="en-US" sz="4800" dirty="0" smtClean="0">
                <a:solidFill>
                  <a:schemeClr val="tx2"/>
                </a:solidFill>
              </a:rPr>
            </a:br>
            <a:r>
              <a:rPr lang="en-US" sz="4800" dirty="0" smtClean="0">
                <a:solidFill>
                  <a:schemeClr val="tx2"/>
                </a:solidFill>
              </a:rPr>
              <a:t>Example </a:t>
            </a:r>
          </a:p>
        </p:txBody>
      </p:sp>
      <p:sp>
        <p:nvSpPr>
          <p:cNvPr id="983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2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 name="TextBox 31"/>
          <p:cNvSpPr txBox="1"/>
          <p:nvPr/>
        </p:nvSpPr>
        <p:spPr>
          <a:xfrm>
            <a:off x="3714744" y="4911339"/>
            <a:ext cx="3132282" cy="215444"/>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36" name="TextBox 35"/>
          <p:cNvSpPr txBox="1"/>
          <p:nvPr/>
        </p:nvSpPr>
        <p:spPr>
          <a:xfrm>
            <a:off x="3643306" y="5857892"/>
            <a:ext cx="3132282" cy="246221"/>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21" name="TextBox 20"/>
          <p:cNvSpPr txBox="1"/>
          <p:nvPr/>
        </p:nvSpPr>
        <p:spPr>
          <a:xfrm>
            <a:off x="5429256" y="1428736"/>
            <a:ext cx="3429024" cy="1169551"/>
          </a:xfrm>
          <a:prstGeom prst="rect">
            <a:avLst/>
          </a:prstGeom>
          <a:noFill/>
        </p:spPr>
        <p:txBody>
          <a:bodyPr wrap="square" rtlCol="0">
            <a:spAutoFit/>
          </a:bodyPr>
          <a:lstStyle/>
          <a:p>
            <a:r>
              <a:rPr lang="en-US" sz="1400" i="1" dirty="0" smtClean="0"/>
              <a:t>only those qubits corresponding to bits that differ </a:t>
            </a:r>
            <a:r>
              <a:rPr lang="en-US" sz="1400" dirty="0" smtClean="0"/>
              <a:t>in the second and third examples are flipped, in this case just </a:t>
            </a:r>
            <a:r>
              <a:rPr lang="en-US" sz="1400" dirty="0" err="1" smtClean="0"/>
              <a:t>qubit</a:t>
            </a:r>
            <a:r>
              <a:rPr lang="en-US" sz="1400" dirty="0" smtClean="0"/>
              <a:t> </a:t>
            </a:r>
            <a:r>
              <a:rPr lang="en-US" sz="1400" i="1" dirty="0" smtClean="0"/>
              <a:t>x2.</a:t>
            </a:r>
          </a:p>
          <a:p>
            <a:endParaRPr lang="en-US" sz="1400" dirty="0"/>
          </a:p>
        </p:txBody>
      </p:sp>
      <p:pic>
        <p:nvPicPr>
          <p:cNvPr id="26" name="Picture 3"/>
          <p:cNvPicPr>
            <a:picLocks noChangeAspect="1" noChangeArrowheads="1"/>
          </p:cNvPicPr>
          <p:nvPr/>
        </p:nvPicPr>
        <p:blipFill>
          <a:blip r:embed="rId6"/>
          <a:srcRect/>
          <a:stretch>
            <a:fillRect/>
          </a:stretch>
        </p:blipFill>
        <p:spPr bwMode="auto">
          <a:xfrm>
            <a:off x="2000232" y="1857364"/>
            <a:ext cx="3214710" cy="4424263"/>
          </a:xfrm>
          <a:prstGeom prst="rect">
            <a:avLst/>
          </a:prstGeom>
          <a:noFill/>
          <a:ln w="9525">
            <a:noFill/>
            <a:miter lim="800000"/>
            <a:headEnd/>
            <a:tailEnd/>
          </a:ln>
          <a:effectLst/>
        </p:spPr>
      </p:pic>
      <p:pic>
        <p:nvPicPr>
          <p:cNvPr id="30" name="Picture 3"/>
          <p:cNvPicPr>
            <a:picLocks noChangeAspect="1" noChangeArrowheads="1"/>
          </p:cNvPicPr>
          <p:nvPr/>
        </p:nvPicPr>
        <p:blipFill>
          <a:blip r:embed="rId7"/>
          <a:srcRect/>
          <a:stretch>
            <a:fillRect/>
          </a:stretch>
        </p:blipFill>
        <p:spPr bwMode="auto">
          <a:xfrm>
            <a:off x="5286380" y="2428868"/>
            <a:ext cx="3643338" cy="336308"/>
          </a:xfrm>
          <a:prstGeom prst="rect">
            <a:avLst/>
          </a:prstGeom>
          <a:noFill/>
          <a:ln w="9525">
            <a:noFill/>
            <a:miter lim="800000"/>
            <a:headEnd/>
            <a:tailEnd/>
          </a:ln>
          <a:effectLst/>
        </p:spPr>
      </p:pic>
      <p:pic>
        <p:nvPicPr>
          <p:cNvPr id="31" name="Picture 3"/>
          <p:cNvPicPr>
            <a:picLocks noChangeAspect="1" noChangeArrowheads="1"/>
          </p:cNvPicPr>
          <p:nvPr/>
        </p:nvPicPr>
        <p:blipFill>
          <a:blip r:embed="rId8"/>
          <a:srcRect/>
          <a:stretch>
            <a:fillRect/>
          </a:stretch>
        </p:blipFill>
        <p:spPr bwMode="auto">
          <a:xfrm>
            <a:off x="4357686" y="3286123"/>
            <a:ext cx="4500594" cy="294157"/>
          </a:xfrm>
          <a:prstGeom prst="rect">
            <a:avLst/>
          </a:prstGeom>
          <a:noFill/>
          <a:ln w="9525">
            <a:noFill/>
            <a:miter lim="800000"/>
            <a:headEnd/>
            <a:tailEnd/>
          </a:ln>
          <a:effectLst/>
        </p:spPr>
      </p:pic>
      <p:pic>
        <p:nvPicPr>
          <p:cNvPr id="37" name="Picture 3"/>
          <p:cNvPicPr>
            <a:picLocks noChangeAspect="1" noChangeArrowheads="1"/>
          </p:cNvPicPr>
          <p:nvPr/>
        </p:nvPicPr>
        <p:blipFill>
          <a:blip r:embed="rId9"/>
          <a:srcRect/>
          <a:stretch>
            <a:fillRect/>
          </a:stretch>
        </p:blipFill>
        <p:spPr bwMode="auto">
          <a:xfrm>
            <a:off x="4214810" y="4071942"/>
            <a:ext cx="3643338" cy="285752"/>
          </a:xfrm>
          <a:prstGeom prst="rect">
            <a:avLst/>
          </a:prstGeom>
          <a:noFill/>
          <a:ln w="9525">
            <a:noFill/>
            <a:miter lim="800000"/>
            <a:headEnd/>
            <a:tailEnd/>
          </a:ln>
          <a:effectLst/>
        </p:spPr>
      </p:pic>
      <p:pic>
        <p:nvPicPr>
          <p:cNvPr id="38" name="Picture 3"/>
          <p:cNvPicPr>
            <a:picLocks noChangeAspect="1" noChangeArrowheads="1"/>
          </p:cNvPicPr>
          <p:nvPr/>
        </p:nvPicPr>
        <p:blipFill>
          <a:blip r:embed="rId10"/>
          <a:srcRect/>
          <a:stretch>
            <a:fillRect/>
          </a:stretch>
        </p:blipFill>
        <p:spPr bwMode="auto">
          <a:xfrm>
            <a:off x="4286248" y="4857760"/>
            <a:ext cx="3643338" cy="357190"/>
          </a:xfrm>
          <a:prstGeom prst="rect">
            <a:avLst/>
          </a:prstGeom>
          <a:noFill/>
          <a:ln w="9525">
            <a:noFill/>
            <a:miter lim="800000"/>
            <a:headEnd/>
            <a:tailEnd/>
          </a:ln>
          <a:effectLst/>
        </p:spPr>
      </p:pic>
      <p:pic>
        <p:nvPicPr>
          <p:cNvPr id="39" name="Picture 3"/>
          <p:cNvPicPr>
            <a:picLocks noChangeAspect="1" noChangeArrowheads="1"/>
          </p:cNvPicPr>
          <p:nvPr/>
        </p:nvPicPr>
        <p:blipFill>
          <a:blip r:embed="rId11"/>
          <a:srcRect/>
          <a:stretch>
            <a:fillRect/>
          </a:stretch>
        </p:blipFill>
        <p:spPr bwMode="auto">
          <a:xfrm>
            <a:off x="4286248" y="5538692"/>
            <a:ext cx="3581424" cy="319200"/>
          </a:xfrm>
          <a:prstGeom prst="rect">
            <a:avLst/>
          </a:prstGeom>
          <a:noFill/>
          <a:ln w="9525">
            <a:noFill/>
            <a:miter lim="800000"/>
            <a:headEnd/>
            <a:tailEnd/>
          </a:ln>
          <a:effectLst/>
        </p:spPr>
      </p:pic>
      <p:sp>
        <p:nvSpPr>
          <p:cNvPr id="40" name="TextBox 39"/>
          <p:cNvSpPr txBox="1"/>
          <p:nvPr/>
        </p:nvSpPr>
        <p:spPr>
          <a:xfrm>
            <a:off x="4214810" y="3547592"/>
            <a:ext cx="5214974" cy="738664"/>
          </a:xfrm>
          <a:prstGeom prst="rect">
            <a:avLst/>
          </a:prstGeom>
          <a:noFill/>
        </p:spPr>
        <p:txBody>
          <a:bodyPr wrap="square" rtlCol="0">
            <a:spAutoFit/>
          </a:bodyPr>
          <a:lstStyle/>
          <a:p>
            <a:r>
              <a:rPr lang="en-US" sz="1400" dirty="0" smtClean="0"/>
              <a:t>the generator state is now left with a magnitude of 0, because there are no more examples to process.</a:t>
            </a:r>
          </a:p>
          <a:p>
            <a:endParaRPr lang="en-US" sz="1400" dirty="0"/>
          </a:p>
        </p:txBody>
      </p:sp>
      <p:pic>
        <p:nvPicPr>
          <p:cNvPr id="28" name="Picture 3"/>
          <p:cNvPicPr>
            <a:picLocks noChangeAspect="1" noChangeArrowheads="1"/>
          </p:cNvPicPr>
          <p:nvPr/>
        </p:nvPicPr>
        <p:blipFill>
          <a:blip r:embed="rId12"/>
          <a:srcRect l="31000" t="60923" r="37000"/>
          <a:stretch>
            <a:fillRect/>
          </a:stretch>
        </p:blipFill>
        <p:spPr bwMode="auto">
          <a:xfrm>
            <a:off x="4357686" y="1142984"/>
            <a:ext cx="2286016" cy="28575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2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20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20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20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20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137218"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Initializing Quam – </a:t>
            </a:r>
            <a:br>
              <a:rPr lang="en-US" sz="4800" dirty="0" smtClean="0">
                <a:solidFill>
                  <a:schemeClr val="tx2"/>
                </a:solidFill>
              </a:rPr>
            </a:br>
            <a:r>
              <a:rPr lang="en-US" sz="4800" dirty="0" smtClean="0">
                <a:solidFill>
                  <a:schemeClr val="tx2"/>
                </a:solidFill>
              </a:rPr>
              <a:t>Example Finished!</a:t>
            </a:r>
          </a:p>
        </p:txBody>
      </p:sp>
      <p:sp>
        <p:nvSpPr>
          <p:cNvPr id="983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2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 name="TextBox 31"/>
          <p:cNvSpPr txBox="1"/>
          <p:nvPr/>
        </p:nvSpPr>
        <p:spPr>
          <a:xfrm>
            <a:off x="3714744" y="4911339"/>
            <a:ext cx="3132282" cy="215444"/>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36" name="TextBox 35"/>
          <p:cNvSpPr txBox="1"/>
          <p:nvPr/>
        </p:nvSpPr>
        <p:spPr>
          <a:xfrm>
            <a:off x="3643306" y="5857892"/>
            <a:ext cx="3132282" cy="246221"/>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pic>
        <p:nvPicPr>
          <p:cNvPr id="37" name="Picture 3"/>
          <p:cNvPicPr>
            <a:picLocks noChangeAspect="1" noChangeArrowheads="1"/>
          </p:cNvPicPr>
          <p:nvPr/>
        </p:nvPicPr>
        <p:blipFill>
          <a:blip r:embed="rId6"/>
          <a:srcRect/>
          <a:stretch>
            <a:fillRect/>
          </a:stretch>
        </p:blipFill>
        <p:spPr bwMode="auto">
          <a:xfrm>
            <a:off x="2357422" y="2643182"/>
            <a:ext cx="4214842" cy="374653"/>
          </a:xfrm>
          <a:prstGeom prst="rect">
            <a:avLst/>
          </a:prstGeom>
          <a:noFill/>
          <a:ln w="9525">
            <a:noFill/>
            <a:miter lim="800000"/>
            <a:headEnd/>
            <a:tailEnd/>
          </a:ln>
          <a:effectLst/>
        </p:spPr>
      </p:pic>
      <p:sp>
        <p:nvSpPr>
          <p:cNvPr id="40" name="TextBox 39"/>
          <p:cNvSpPr txBox="1"/>
          <p:nvPr/>
        </p:nvSpPr>
        <p:spPr>
          <a:xfrm>
            <a:off x="2357422" y="2190270"/>
            <a:ext cx="5214974" cy="738664"/>
          </a:xfrm>
          <a:prstGeom prst="rect">
            <a:avLst/>
          </a:prstGeom>
          <a:noFill/>
        </p:spPr>
        <p:txBody>
          <a:bodyPr wrap="square" rtlCol="0">
            <a:spAutoFit/>
          </a:bodyPr>
          <a:lstStyle/>
          <a:p>
            <a:r>
              <a:rPr lang="en-US" sz="1400" dirty="0" smtClean="0"/>
              <a:t>Line 15: restoring all the ancillary qubits to their initial state.</a:t>
            </a:r>
          </a:p>
          <a:p>
            <a:endParaRPr lang="en-US" sz="1400" dirty="0" smtClean="0"/>
          </a:p>
          <a:p>
            <a:endParaRPr lang="en-US" sz="1400" dirty="0"/>
          </a:p>
        </p:txBody>
      </p:sp>
      <p:pic>
        <p:nvPicPr>
          <p:cNvPr id="137219" name="Picture 3"/>
          <p:cNvPicPr>
            <a:picLocks noChangeAspect="1" noChangeArrowheads="1"/>
          </p:cNvPicPr>
          <p:nvPr/>
        </p:nvPicPr>
        <p:blipFill>
          <a:blip r:embed="rId7"/>
          <a:srcRect/>
          <a:stretch>
            <a:fillRect/>
          </a:stretch>
        </p:blipFill>
        <p:spPr bwMode="auto">
          <a:xfrm>
            <a:off x="2000232" y="3769315"/>
            <a:ext cx="7143800" cy="73125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138242"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Initializing Quam – </a:t>
            </a:r>
            <a:br>
              <a:rPr lang="en-US" sz="4800" dirty="0" smtClean="0">
                <a:solidFill>
                  <a:schemeClr val="tx2"/>
                </a:solidFill>
              </a:rPr>
            </a:br>
            <a:r>
              <a:rPr lang="en-US" sz="4800" dirty="0" smtClean="0">
                <a:solidFill>
                  <a:schemeClr val="tx2"/>
                </a:solidFill>
              </a:rPr>
              <a:t>Why is work?</a:t>
            </a:r>
          </a:p>
        </p:txBody>
      </p:sp>
      <p:sp>
        <p:nvSpPr>
          <p:cNvPr id="983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2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 name="TextBox 31"/>
          <p:cNvSpPr txBox="1"/>
          <p:nvPr/>
        </p:nvSpPr>
        <p:spPr>
          <a:xfrm>
            <a:off x="3714744" y="4911339"/>
            <a:ext cx="3132282" cy="215444"/>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36" name="TextBox 35"/>
          <p:cNvSpPr txBox="1"/>
          <p:nvPr/>
        </p:nvSpPr>
        <p:spPr>
          <a:xfrm>
            <a:off x="3643306" y="5857892"/>
            <a:ext cx="3132282" cy="246221"/>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40" name="TextBox 39"/>
          <p:cNvSpPr txBox="1"/>
          <p:nvPr/>
        </p:nvSpPr>
        <p:spPr>
          <a:xfrm>
            <a:off x="2357422" y="2190270"/>
            <a:ext cx="5214974" cy="2862322"/>
          </a:xfrm>
          <a:prstGeom prst="rect">
            <a:avLst/>
          </a:prstGeom>
          <a:noFill/>
        </p:spPr>
        <p:txBody>
          <a:bodyPr wrap="square" rtlCol="0">
            <a:spAutoFit/>
          </a:bodyPr>
          <a:lstStyle/>
          <a:p>
            <a:pPr>
              <a:buFont typeface="Arial" pitchFamily="34" charset="0"/>
              <a:buChar char="•"/>
            </a:pPr>
            <a:r>
              <a:rPr lang="en-US" dirty="0" smtClean="0"/>
              <a:t>  Whenever the S operator is applied, there are no states with the c register in |11&gt;. It allows the operations to be unitary without generating extraneous states.</a:t>
            </a:r>
          </a:p>
          <a:p>
            <a:pPr>
              <a:buFont typeface="Arial" pitchFamily="34" charset="0"/>
              <a:buChar char="•"/>
            </a:pPr>
            <a:endParaRPr lang="en-US" dirty="0" smtClean="0"/>
          </a:p>
          <a:p>
            <a:endParaRPr lang="en-US" dirty="0" smtClean="0"/>
          </a:p>
          <a:p>
            <a:pPr>
              <a:buFont typeface="Arial" pitchFamily="34" charset="0"/>
              <a:buChar char="•"/>
            </a:pPr>
            <a:r>
              <a:rPr lang="en-US" dirty="0" smtClean="0"/>
              <a:t>  The ability to identify a specific state in the superposition using the AND  operators.</a:t>
            </a:r>
          </a:p>
          <a:p>
            <a:pPr>
              <a:buFont typeface="Arial" pitchFamily="34" charset="0"/>
              <a:buChar char="•"/>
            </a:pPr>
            <a:endParaRPr lang="en-US" dirty="0" smtClean="0"/>
          </a:p>
          <a:p>
            <a:pPr>
              <a:buFont typeface="Arial" pitchFamily="34" charset="0"/>
              <a:buChar char="•"/>
            </a:pP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Associative memory</a:t>
            </a:r>
          </a:p>
        </p:txBody>
      </p:sp>
      <p:sp>
        <p:nvSpPr>
          <p:cNvPr id="4099" name="Espace réservé du contenu 2"/>
          <p:cNvSpPr>
            <a:spLocks noGrp="1"/>
          </p:cNvSpPr>
          <p:nvPr>
            <p:ph idx="1"/>
          </p:nvPr>
        </p:nvSpPr>
        <p:spPr>
          <a:xfrm>
            <a:off x="1928794" y="1571612"/>
            <a:ext cx="6686550" cy="4525963"/>
          </a:xfrm>
        </p:spPr>
        <p:txBody>
          <a:bodyPr/>
          <a:lstStyle/>
          <a:p>
            <a:pPr lvl="1"/>
            <a:endParaRPr lang="fr-CA" dirty="0" smtClean="0">
              <a:solidFill>
                <a:schemeClr val="tx2"/>
              </a:solidFill>
            </a:endParaRPr>
          </a:p>
          <a:p>
            <a:pPr lvl="1"/>
            <a:endParaRPr lang="fr-CA" dirty="0" smtClean="0">
              <a:solidFill>
                <a:schemeClr val="tx2"/>
              </a:solidFill>
            </a:endParaRP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9" name="Espace réservé du contenu 2"/>
          <p:cNvSpPr txBox="1">
            <a:spLocks/>
          </p:cNvSpPr>
          <p:nvPr/>
        </p:nvSpPr>
        <p:spPr bwMode="auto">
          <a:xfrm>
            <a:off x="2081194" y="1724012"/>
            <a:ext cx="66865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fr-CA" sz="2800" b="0" i="0" u="none" strike="noStrike" kern="1200" cap="none" spc="0" normalizeH="0" baseline="0" noProof="0" smtClean="0">
              <a:ln>
                <a:noFill/>
              </a:ln>
              <a:solidFill>
                <a:schemeClr val="tx2"/>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fr-CA" sz="28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16" name="TextBox 15"/>
          <p:cNvSpPr txBox="1"/>
          <p:nvPr/>
        </p:nvSpPr>
        <p:spPr>
          <a:xfrm>
            <a:off x="2285984" y="1571612"/>
            <a:ext cx="6000792" cy="1415772"/>
          </a:xfrm>
          <a:prstGeom prst="rect">
            <a:avLst/>
          </a:prstGeom>
          <a:noFill/>
        </p:spPr>
        <p:txBody>
          <a:bodyPr wrap="square" rtlCol="0">
            <a:spAutoFit/>
          </a:bodyPr>
          <a:lstStyle/>
          <a:p>
            <a:pPr lvl="0"/>
            <a:r>
              <a:rPr lang="en-US" sz="3200" dirty="0" smtClean="0">
                <a:solidFill>
                  <a:schemeClr val="tx2"/>
                </a:solidFill>
                <a:latin typeface="+mn-lt"/>
              </a:rPr>
              <a:t>What  it should do?</a:t>
            </a:r>
          </a:p>
          <a:p>
            <a:pPr>
              <a:buFont typeface="Arial" pitchFamily="34" charset="0"/>
              <a:buChar char="•"/>
            </a:pPr>
            <a:r>
              <a:rPr lang="en-US" dirty="0" smtClean="0"/>
              <a:t>  Completion</a:t>
            </a:r>
          </a:p>
          <a:p>
            <a:pPr>
              <a:buFont typeface="Arial" pitchFamily="34" charset="0"/>
              <a:buChar char="•"/>
            </a:pPr>
            <a:r>
              <a:rPr lang="en-US" dirty="0" smtClean="0"/>
              <a:t>  Correction</a:t>
            </a:r>
          </a:p>
          <a:p>
            <a:pPr>
              <a:buFont typeface="Arial" pitchFamily="34" charset="0"/>
              <a:buChar char="•"/>
            </a:pPr>
            <a:r>
              <a:rPr lang="en-US" dirty="0" smtClean="0"/>
              <a:t>  Recall</a:t>
            </a:r>
          </a:p>
        </p:txBody>
      </p:sp>
      <p:sp>
        <p:nvSpPr>
          <p:cNvPr id="17" name="TextBox 16"/>
          <p:cNvSpPr txBox="1"/>
          <p:nvPr/>
        </p:nvSpPr>
        <p:spPr>
          <a:xfrm>
            <a:off x="2285984" y="3857628"/>
            <a:ext cx="6000792" cy="861774"/>
          </a:xfrm>
          <a:prstGeom prst="rect">
            <a:avLst/>
          </a:prstGeom>
          <a:noFill/>
        </p:spPr>
        <p:txBody>
          <a:bodyPr wrap="square" rtlCol="0">
            <a:spAutoFit/>
          </a:bodyPr>
          <a:lstStyle/>
          <a:p>
            <a:pPr lvl="0"/>
            <a:r>
              <a:rPr lang="en-US" sz="3200" dirty="0" smtClean="0">
                <a:solidFill>
                  <a:schemeClr val="tx2"/>
                </a:solidFill>
                <a:latin typeface="+mn-lt"/>
              </a:rPr>
              <a:t>Example</a:t>
            </a:r>
          </a:p>
          <a:p>
            <a:pPr>
              <a:buFont typeface="Arial" pitchFamily="34" charset="0"/>
              <a:buChar char="•"/>
            </a:pPr>
            <a:r>
              <a:rPr lang="en-US" dirty="0" smtClean="0"/>
              <a:t>  Hopfield network</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15" name="Object 14"/>
          <p:cNvGraphicFramePr>
            <a:graphicFrameLocks noChangeAspect="1"/>
          </p:cNvGraphicFramePr>
          <p:nvPr/>
        </p:nvGraphicFramePr>
        <p:xfrm>
          <a:off x="3786182" y="2714620"/>
          <a:ext cx="571504" cy="607223"/>
        </p:xfrm>
        <a:graphic>
          <a:graphicData uri="http://schemas.openxmlformats.org/presentationml/2006/ole">
            <p:oleObj spid="_x0000_s139266" name="Equation" r:id="rId5" imgW="0" imgH="0" progId="Equation.DSMT4">
              <p:embed/>
            </p:oleObj>
          </a:graphicData>
        </a:graphic>
      </p:graphicFrame>
      <p:sp>
        <p:nvSpPr>
          <p:cNvPr id="17" name="Titre 1"/>
          <p:cNvSpPr>
            <a:spLocks noGrp="1"/>
          </p:cNvSpPr>
          <p:nvPr>
            <p:ph type="title"/>
          </p:nvPr>
        </p:nvSpPr>
        <p:spPr>
          <a:xfrm>
            <a:off x="2000250" y="274638"/>
            <a:ext cx="6686550" cy="1143000"/>
          </a:xfrm>
        </p:spPr>
        <p:txBody>
          <a:bodyPr/>
          <a:lstStyle/>
          <a:p>
            <a:pPr algn="l"/>
            <a:r>
              <a:rPr lang="en-US" sz="4800" dirty="0" smtClean="0">
                <a:solidFill>
                  <a:schemeClr val="tx2"/>
                </a:solidFill>
              </a:rPr>
              <a:t>Conclusions</a:t>
            </a:r>
          </a:p>
        </p:txBody>
      </p:sp>
      <p:sp>
        <p:nvSpPr>
          <p:cNvPr id="983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2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 name="TextBox 31"/>
          <p:cNvSpPr txBox="1"/>
          <p:nvPr/>
        </p:nvSpPr>
        <p:spPr>
          <a:xfrm>
            <a:off x="3714744" y="4911339"/>
            <a:ext cx="3132282" cy="215444"/>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36" name="TextBox 35"/>
          <p:cNvSpPr txBox="1"/>
          <p:nvPr/>
        </p:nvSpPr>
        <p:spPr>
          <a:xfrm>
            <a:off x="3643306" y="5857892"/>
            <a:ext cx="3132282" cy="246221"/>
          </a:xfrm>
          <a:prstGeom prst="rect">
            <a:avLst/>
          </a:prstGeom>
          <a:noFill/>
          <a:scene3d>
            <a:camera prst="orthographicFront"/>
            <a:lightRig rig="threePt" dir="t"/>
          </a:scene3d>
          <a:sp3d prstMaterial="matte"/>
        </p:spPr>
        <p:txBody>
          <a:bodyPr wrap="square" rtlCol="0">
            <a:spAutoFit/>
          </a:bodyPr>
          <a:lstStyle/>
          <a:p>
            <a:r>
              <a:rPr lang="en-US" dirty="0" smtClean="0">
                <a:solidFill>
                  <a:schemeClr val="bg1"/>
                </a:solidFill>
              </a:rPr>
              <a:t>O(n – 2)</a:t>
            </a:r>
            <a:endParaRPr lang="en-US" dirty="0">
              <a:solidFill>
                <a:schemeClr val="bg1"/>
              </a:solidFill>
            </a:endParaRPr>
          </a:p>
        </p:txBody>
      </p:sp>
      <p:sp>
        <p:nvSpPr>
          <p:cNvPr id="40" name="TextBox 39"/>
          <p:cNvSpPr txBox="1"/>
          <p:nvPr/>
        </p:nvSpPr>
        <p:spPr>
          <a:xfrm>
            <a:off x="2357422" y="2190270"/>
            <a:ext cx="5214974" cy="3539430"/>
          </a:xfrm>
          <a:prstGeom prst="rect">
            <a:avLst/>
          </a:prstGeom>
          <a:noFill/>
        </p:spPr>
        <p:txBody>
          <a:bodyPr wrap="square" rtlCol="0">
            <a:spAutoFit/>
          </a:bodyPr>
          <a:lstStyle/>
          <a:p>
            <a:pPr>
              <a:buFont typeface="Arial" pitchFamily="34" charset="0"/>
              <a:buChar char="•"/>
            </a:pPr>
            <a:r>
              <a:rPr lang="en-US" sz="2800" dirty="0" smtClean="0">
                <a:solidFill>
                  <a:schemeClr val="tx2"/>
                </a:solidFill>
                <a:latin typeface="+mn-lt"/>
              </a:rPr>
              <a:t> Quantum  associative memory still to be revised</a:t>
            </a:r>
          </a:p>
          <a:p>
            <a:pPr>
              <a:buFont typeface="Arial" pitchFamily="34" charset="0"/>
              <a:buChar char="•"/>
            </a:pPr>
            <a:endParaRPr lang="en-US" sz="2800" dirty="0" smtClean="0">
              <a:solidFill>
                <a:schemeClr val="tx2"/>
              </a:solidFill>
              <a:latin typeface="+mn-lt"/>
            </a:endParaRPr>
          </a:p>
          <a:p>
            <a:pPr>
              <a:buFont typeface="Arial" pitchFamily="34" charset="0"/>
              <a:buChar char="•"/>
            </a:pPr>
            <a:r>
              <a:rPr lang="en-US" sz="2800" dirty="0" smtClean="0">
                <a:solidFill>
                  <a:schemeClr val="tx2"/>
                </a:solidFill>
                <a:latin typeface="+mn-lt"/>
              </a:rPr>
              <a:t> Initializing the Quam memory could be a breakthrough in other related quantum problems</a:t>
            </a:r>
          </a:p>
          <a:p>
            <a:pPr>
              <a:buFont typeface="Arial" pitchFamily="34" charset="0"/>
              <a:buChar char="•"/>
            </a:pPr>
            <a:endParaRPr lang="en-US" sz="2800" dirty="0" smtClean="0">
              <a:solidFill>
                <a:schemeClr val="tx2"/>
              </a:solidFill>
              <a:latin typeface="+mn-lt"/>
            </a:endParaRPr>
          </a:p>
          <a:p>
            <a:endParaRPr lang="en-US" sz="2800" dirty="0">
              <a:solidFill>
                <a:schemeClr val="tx2"/>
              </a:solidFill>
              <a:latin typeface="+mn-lt"/>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71500" y="274638"/>
            <a:ext cx="8115300" cy="1143000"/>
          </a:xfrm>
        </p:spPr>
        <p:txBody>
          <a:bodyPr/>
          <a:lstStyle/>
          <a:p>
            <a:pPr algn="l"/>
            <a:r>
              <a:rPr lang="fr-CA" sz="4800" dirty="0" smtClean="0">
                <a:solidFill>
                  <a:schemeClr val="bg1"/>
                </a:solidFill>
              </a:rPr>
              <a:t> </a:t>
            </a:r>
            <a:r>
              <a:rPr lang="en-US" sz="4800" dirty="0" err="1" smtClean="0">
                <a:solidFill>
                  <a:schemeClr val="bg1"/>
                </a:solidFill>
              </a:rPr>
              <a:t>Refrences</a:t>
            </a:r>
            <a:endParaRPr lang="en-US" sz="4800" dirty="0" smtClean="0">
              <a:solidFill>
                <a:schemeClr val="bg1"/>
              </a:solidFill>
            </a:endParaRPr>
          </a:p>
        </p:txBody>
      </p:sp>
      <p:sp>
        <p:nvSpPr>
          <p:cNvPr id="3" name="Espace réservé du contenu 2"/>
          <p:cNvSpPr>
            <a:spLocks noGrp="1"/>
          </p:cNvSpPr>
          <p:nvPr>
            <p:ph idx="1"/>
          </p:nvPr>
        </p:nvSpPr>
        <p:spPr>
          <a:xfrm>
            <a:off x="457200" y="1760538"/>
            <a:ext cx="8229600" cy="4668837"/>
          </a:xfrm>
        </p:spPr>
        <p:txBody>
          <a:bodyPr rtlCol="0">
            <a:normAutofit/>
          </a:bodyPr>
          <a:lstStyle/>
          <a:p>
            <a:pPr fontAlgn="auto">
              <a:spcAft>
                <a:spcPts val="0"/>
              </a:spcAft>
              <a:buFont typeface="Arial" pitchFamily="34" charset="0"/>
              <a:buChar char="•"/>
              <a:defRPr/>
            </a:pPr>
            <a:r>
              <a:rPr lang="fr-CA" dirty="0" smtClean="0">
                <a:solidFill>
                  <a:schemeClr val="tx2"/>
                </a:solidFill>
              </a:rPr>
              <a:t>Bam </a:t>
            </a:r>
          </a:p>
          <a:p>
            <a:pPr lvl="1" fontAlgn="auto">
              <a:spcAft>
                <a:spcPts val="0"/>
              </a:spcAft>
              <a:buFont typeface="Arial" pitchFamily="34" charset="0"/>
              <a:buChar char="•"/>
              <a:defRPr/>
            </a:pPr>
            <a:r>
              <a:rPr lang="fr-CA" sz="1400" i="1" dirty="0" smtClean="0">
                <a:latin typeface="Arial" charset="0"/>
              </a:rPr>
              <a:t>Wang , Cruz and Mulligan ‘</a:t>
            </a:r>
            <a:r>
              <a:rPr lang="fr-CA" sz="1400" i="1" dirty="0" err="1" smtClean="0">
                <a:latin typeface="Arial" charset="0"/>
              </a:rPr>
              <a:t>Two</a:t>
            </a:r>
            <a:r>
              <a:rPr lang="fr-CA" sz="1400" i="1" dirty="0" smtClean="0">
                <a:latin typeface="Arial" charset="0"/>
              </a:rPr>
              <a:t> </a:t>
            </a:r>
            <a:r>
              <a:rPr lang="en-US" sz="1400" i="1" dirty="0" smtClean="0">
                <a:latin typeface="Arial" charset="0"/>
              </a:rPr>
              <a:t>coding</a:t>
            </a:r>
            <a:r>
              <a:rPr lang="fr-CA" sz="1400" i="1" dirty="0" smtClean="0">
                <a:latin typeface="Arial" charset="0"/>
              </a:rPr>
              <a:t> </a:t>
            </a:r>
            <a:r>
              <a:rPr lang="en-US" sz="1400" i="1" dirty="0" smtClean="0">
                <a:latin typeface="Arial" charset="0"/>
              </a:rPr>
              <a:t>strategies</a:t>
            </a:r>
            <a:r>
              <a:rPr lang="fr-CA" sz="1400" i="1" dirty="0" smtClean="0">
                <a:latin typeface="Arial" charset="0"/>
              </a:rPr>
              <a:t> for </a:t>
            </a:r>
            <a:r>
              <a:rPr lang="en-US" sz="1400" i="1" dirty="0" err="1" smtClean="0">
                <a:latin typeface="Arial" charset="0"/>
              </a:rPr>
              <a:t>biderectional</a:t>
            </a:r>
            <a:r>
              <a:rPr lang="fr-CA" sz="1400" i="1" dirty="0" smtClean="0">
                <a:latin typeface="Arial" charset="0"/>
              </a:rPr>
              <a:t> associative </a:t>
            </a:r>
            <a:r>
              <a:rPr lang="fr-CA" sz="1400" i="1" dirty="0" err="1" smtClean="0">
                <a:latin typeface="Arial" charset="0"/>
              </a:rPr>
              <a:t>memory</a:t>
            </a:r>
            <a:r>
              <a:rPr lang="fr-CA" sz="1400" i="1" dirty="0" smtClean="0">
                <a:latin typeface="Arial" charset="0"/>
              </a:rPr>
              <a:t>’, IEEE </a:t>
            </a:r>
            <a:r>
              <a:rPr lang="fr-CA" sz="1400" i="1" dirty="0" err="1" smtClean="0">
                <a:latin typeface="Arial" charset="0"/>
              </a:rPr>
              <a:t>trans</a:t>
            </a:r>
            <a:r>
              <a:rPr lang="fr-CA" sz="1400" i="1" dirty="0" smtClean="0">
                <a:latin typeface="Arial" charset="0"/>
              </a:rPr>
              <a:t> neural </a:t>
            </a:r>
            <a:r>
              <a:rPr lang="fr-CA" sz="1400" i="1" dirty="0" err="1" smtClean="0">
                <a:latin typeface="Arial" charset="0"/>
              </a:rPr>
              <a:t>netwroks</a:t>
            </a:r>
            <a:r>
              <a:rPr lang="fr-CA" sz="1400" i="1" dirty="0" smtClean="0">
                <a:latin typeface="Arial" charset="0"/>
              </a:rPr>
              <a:t>, vol 1 pp 81-92, March 1990</a:t>
            </a:r>
          </a:p>
          <a:p>
            <a:pPr fontAlgn="auto">
              <a:spcAft>
                <a:spcPts val="0"/>
              </a:spcAft>
              <a:buFont typeface="Arial" pitchFamily="34" charset="0"/>
              <a:buChar char="•"/>
              <a:defRPr/>
            </a:pPr>
            <a:r>
              <a:rPr lang="fr-CA" dirty="0" err="1" smtClean="0">
                <a:solidFill>
                  <a:schemeClr val="tx2"/>
                </a:solidFill>
              </a:rPr>
              <a:t>Grover</a:t>
            </a:r>
            <a:r>
              <a:rPr lang="fr-CA" dirty="0" smtClean="0">
                <a:solidFill>
                  <a:schemeClr val="tx2"/>
                </a:solidFill>
              </a:rPr>
              <a:t> </a:t>
            </a:r>
            <a:r>
              <a:rPr lang="fr-CA" dirty="0" err="1" smtClean="0">
                <a:solidFill>
                  <a:schemeClr val="tx2"/>
                </a:solidFill>
              </a:rPr>
              <a:t>algorithm</a:t>
            </a:r>
            <a:r>
              <a:rPr lang="fr-CA" dirty="0" smtClean="0">
                <a:solidFill>
                  <a:schemeClr val="tx2"/>
                </a:solidFill>
              </a:rPr>
              <a:t> </a:t>
            </a:r>
          </a:p>
          <a:p>
            <a:pPr lvl="1" fontAlgn="auto">
              <a:spcAft>
                <a:spcPts val="0"/>
              </a:spcAft>
              <a:buFont typeface="Arial" pitchFamily="34" charset="0"/>
              <a:buChar char="•"/>
              <a:defRPr/>
            </a:pPr>
            <a:r>
              <a:rPr lang="en-US" sz="1400" dirty="0" smtClean="0"/>
              <a:t>Grover L.K  “A</a:t>
            </a:r>
            <a:r>
              <a:rPr lang="en-US" sz="1400" i="1" dirty="0" smtClean="0">
                <a:latin typeface="Arial" charset="0"/>
              </a:rPr>
              <a:t> fast quantum mechanical algorithm for database search”, Proceedings, 28th Annual ACM Symposium on the Theory of Computing, (May 1996) p. 212</a:t>
            </a:r>
            <a:endParaRPr lang="fr-CA" sz="1400" i="1" dirty="0" smtClean="0">
              <a:latin typeface="Arial" charset="0"/>
            </a:endParaRPr>
          </a:p>
          <a:p>
            <a:pPr fontAlgn="auto">
              <a:spcAft>
                <a:spcPts val="0"/>
              </a:spcAft>
              <a:buFont typeface="Arial" pitchFamily="34" charset="0"/>
              <a:buChar char="•"/>
              <a:defRPr/>
            </a:pPr>
            <a:r>
              <a:rPr lang="fr-CA" dirty="0" err="1" smtClean="0">
                <a:solidFill>
                  <a:schemeClr val="tx2"/>
                </a:solidFill>
              </a:rPr>
              <a:t>Quam</a:t>
            </a:r>
            <a:endParaRPr lang="fr-CA" dirty="0" smtClean="0">
              <a:solidFill>
                <a:schemeClr val="tx2"/>
              </a:solidFill>
            </a:endParaRPr>
          </a:p>
          <a:p>
            <a:pPr lvl="1" fontAlgn="auto">
              <a:spcAft>
                <a:spcPts val="0"/>
              </a:spcAft>
              <a:buFont typeface="Arial" pitchFamily="34" charset="0"/>
              <a:buChar char="•"/>
              <a:defRPr/>
            </a:pPr>
            <a:r>
              <a:rPr lang="en-US" sz="1400" i="1" dirty="0" smtClean="0">
                <a:latin typeface="Arial" charset="0"/>
              </a:rPr>
              <a:t>Dan Ventura and Tony Martinez, “Quantum associative memory”, </a:t>
            </a:r>
            <a:r>
              <a:rPr lang="fr-FR" sz="1400" i="1" dirty="0" smtClean="0">
                <a:latin typeface="Arial" charset="0"/>
              </a:rPr>
              <a:t>Information Sciences 124 (2000) 273±296, </a:t>
            </a:r>
            <a:r>
              <a:rPr lang="en-US" sz="1400" i="1" dirty="0" smtClean="0">
                <a:latin typeface="Arial" charset="0"/>
              </a:rPr>
              <a:t>20 February 1999</a:t>
            </a:r>
          </a:p>
          <a:p>
            <a:pPr fontAlgn="auto">
              <a:spcAft>
                <a:spcPts val="0"/>
              </a:spcAft>
              <a:buFont typeface="Arial" pitchFamily="34" charset="0"/>
              <a:buChar char="•"/>
              <a:defRPr/>
            </a:pPr>
            <a:r>
              <a:rPr lang="fr-CA" dirty="0" err="1" smtClean="0">
                <a:solidFill>
                  <a:schemeClr val="tx2"/>
                </a:solidFill>
              </a:rPr>
              <a:t>Initializing</a:t>
            </a:r>
            <a:r>
              <a:rPr lang="fr-CA" dirty="0" smtClean="0">
                <a:solidFill>
                  <a:schemeClr val="tx2"/>
                </a:solidFill>
              </a:rPr>
              <a:t> </a:t>
            </a:r>
            <a:r>
              <a:rPr lang="fr-CA" dirty="0" err="1" smtClean="0">
                <a:solidFill>
                  <a:schemeClr val="tx2"/>
                </a:solidFill>
              </a:rPr>
              <a:t>Quam</a:t>
            </a:r>
            <a:endParaRPr lang="fr-CA" dirty="0" smtClean="0">
              <a:solidFill>
                <a:schemeClr val="tx2"/>
              </a:solidFill>
            </a:endParaRPr>
          </a:p>
          <a:p>
            <a:pPr lvl="1" fontAlgn="auto">
              <a:spcAft>
                <a:spcPts val="0"/>
              </a:spcAft>
              <a:buFont typeface="Arial" pitchFamily="34" charset="0"/>
              <a:buChar char="•"/>
              <a:defRPr/>
            </a:pPr>
            <a:r>
              <a:rPr lang="en-US" sz="1400" i="1" dirty="0" smtClean="0">
                <a:latin typeface="Arial" charset="0"/>
              </a:rPr>
              <a:t>Dan Ventura and Tony Martinez, “Initializing the amplitude distribution of a quantum state”, Physical Review Letters, June 16 1998</a:t>
            </a:r>
          </a:p>
          <a:p>
            <a:pPr lvl="1" fontAlgn="auto">
              <a:spcAft>
                <a:spcPts val="0"/>
              </a:spcAft>
              <a:buNone/>
              <a:defRPr/>
            </a:pPr>
            <a:endParaRPr lang="en-US" sz="1400" i="1" dirty="0" smtClean="0">
              <a:latin typeface="Arial" charset="0"/>
            </a:endParaRPr>
          </a:p>
          <a:p>
            <a:pPr lvl="1" fontAlgn="auto">
              <a:spcAft>
                <a:spcPts val="0"/>
              </a:spcAft>
              <a:buFont typeface="Arial" pitchFamily="34" charset="0"/>
              <a:buChar char="•"/>
              <a:defRPr/>
            </a:pPr>
            <a:endParaRPr lang="en-US" sz="1400" i="1" dirty="0" smtClean="0">
              <a:latin typeface="Arial" charset="0"/>
            </a:endParaRPr>
          </a:p>
          <a:p>
            <a:pPr lvl="1" fontAlgn="auto">
              <a:spcAft>
                <a:spcPts val="0"/>
              </a:spcAft>
              <a:buFont typeface="Arial" pitchFamily="34" charset="0"/>
              <a:buChar char="•"/>
              <a:defRPr/>
            </a:pPr>
            <a:endParaRPr lang="fr-CA" dirty="0" smtClean="0">
              <a:solidFill>
                <a:schemeClr val="tx2"/>
              </a:solidFill>
            </a:endParaRPr>
          </a:p>
          <a:p>
            <a:pPr lvl="1" fontAlgn="auto">
              <a:spcAft>
                <a:spcPts val="0"/>
              </a:spcAft>
              <a:buFont typeface="Arial" pitchFamily="34" charset="0"/>
              <a:buChar char="•"/>
              <a:defRPr/>
            </a:pPr>
            <a:endParaRPr lang="fr-CA" dirty="0" smtClean="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r>
              <a:rPr lang="en-US" sz="4800" dirty="0" smtClean="0">
                <a:solidFill>
                  <a:schemeClr val="tx2"/>
                </a:solidFill>
              </a:rPr>
              <a:t>Hopfield net - Structure</a:t>
            </a:r>
          </a:p>
        </p:txBody>
      </p:sp>
      <p:sp>
        <p:nvSpPr>
          <p:cNvPr id="4099" name="Espace réservé du contenu 2"/>
          <p:cNvSpPr>
            <a:spLocks noGrp="1"/>
          </p:cNvSpPr>
          <p:nvPr>
            <p:ph idx="1"/>
          </p:nvPr>
        </p:nvSpPr>
        <p:spPr>
          <a:xfrm>
            <a:off x="1928794" y="1571613"/>
            <a:ext cx="6686550" cy="2000264"/>
          </a:xfrm>
        </p:spPr>
        <p:txBody>
          <a:bodyPr/>
          <a:lstStyle/>
          <a:p>
            <a:pPr lvl="1"/>
            <a:endParaRPr lang="fr-CA" dirty="0" smtClean="0">
              <a:solidFill>
                <a:schemeClr val="tx2"/>
              </a:solidFill>
            </a:endParaRPr>
          </a:p>
          <a:p>
            <a:pPr lvl="1"/>
            <a:endParaRPr lang="fr-CA" dirty="0" smtClean="0">
              <a:solidFill>
                <a:schemeClr val="tx2"/>
              </a:solidFill>
            </a:endParaRP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9" name="Espace réservé du contenu 2"/>
          <p:cNvSpPr txBox="1">
            <a:spLocks/>
          </p:cNvSpPr>
          <p:nvPr/>
        </p:nvSpPr>
        <p:spPr bwMode="auto">
          <a:xfrm>
            <a:off x="2081194" y="1724012"/>
            <a:ext cx="66865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tabLst/>
              <a:defRPr/>
            </a:pPr>
            <a:endParaRPr kumimoji="0" lang="fr-CA" sz="2800" b="0"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25602" name="Picture 2"/>
          <p:cNvPicPr>
            <a:picLocks noChangeAspect="1" noChangeArrowheads="1"/>
          </p:cNvPicPr>
          <p:nvPr/>
        </p:nvPicPr>
        <p:blipFill>
          <a:blip r:embed="rId4"/>
          <a:srcRect/>
          <a:stretch>
            <a:fillRect/>
          </a:stretch>
        </p:blipFill>
        <p:spPr bwMode="auto">
          <a:xfrm>
            <a:off x="6034114" y="1500174"/>
            <a:ext cx="2324100" cy="466725"/>
          </a:xfrm>
          <a:prstGeom prst="rect">
            <a:avLst/>
          </a:prstGeom>
          <a:noFill/>
          <a:ln w="9525">
            <a:noFill/>
            <a:miter lim="800000"/>
            <a:headEnd/>
            <a:tailEnd/>
          </a:ln>
          <a:effectLst/>
        </p:spPr>
      </p:pic>
      <p:sp>
        <p:nvSpPr>
          <p:cNvPr id="16" name="Rectangle 15"/>
          <p:cNvSpPr/>
          <p:nvPr/>
        </p:nvSpPr>
        <p:spPr>
          <a:xfrm>
            <a:off x="2786050" y="2357430"/>
            <a:ext cx="6143652" cy="923330"/>
          </a:xfrm>
          <a:prstGeom prst="rect">
            <a:avLst/>
          </a:prstGeom>
        </p:spPr>
        <p:txBody>
          <a:bodyPr wrap="square">
            <a:spAutoFit/>
          </a:bodyPr>
          <a:lstStyle/>
          <a:p>
            <a:r>
              <a:rPr lang="en-US" i="1" dirty="0" err="1" smtClean="0"/>
              <a:t>s</a:t>
            </a:r>
            <a:r>
              <a:rPr lang="en-US" i="1" baseline="-25000" dirty="0" err="1" smtClean="0"/>
              <a:t>j</a:t>
            </a:r>
            <a:r>
              <a:rPr lang="en-US" dirty="0" smtClean="0"/>
              <a:t>  - is the state of unit j.</a:t>
            </a:r>
          </a:p>
          <a:p>
            <a:r>
              <a:rPr lang="el-GR" dirty="0" smtClean="0"/>
              <a:t>Θ</a:t>
            </a:r>
            <a:r>
              <a:rPr lang="en-US" i="1" baseline="-25000" dirty="0" err="1" smtClean="0"/>
              <a:t>i</a:t>
            </a:r>
            <a:r>
              <a:rPr lang="en-US" i="1" baseline="-25000" dirty="0" smtClean="0"/>
              <a:t> </a:t>
            </a:r>
            <a:r>
              <a:rPr lang="en-US" dirty="0" smtClean="0"/>
              <a:t> - is the threshold of unit </a:t>
            </a:r>
            <a:r>
              <a:rPr lang="en-US" dirty="0" err="1" smtClean="0"/>
              <a:t>i</a:t>
            </a:r>
            <a:r>
              <a:rPr lang="en-US" dirty="0" smtClean="0"/>
              <a:t>.</a:t>
            </a:r>
          </a:p>
          <a:p>
            <a:r>
              <a:rPr lang="en-US" i="1" dirty="0" err="1" smtClean="0"/>
              <a:t>w</a:t>
            </a:r>
            <a:r>
              <a:rPr lang="en-US" i="1" baseline="-25000" dirty="0" err="1" smtClean="0"/>
              <a:t>ij</a:t>
            </a:r>
            <a:r>
              <a:rPr lang="en-US" dirty="0" smtClean="0"/>
              <a:t> - weight of the connection weight from unit j to unit </a:t>
            </a:r>
            <a:r>
              <a:rPr lang="en-US" dirty="0" err="1" smtClean="0"/>
              <a:t>i</a:t>
            </a:r>
            <a:endParaRPr lang="en-US" dirty="0" smtClean="0"/>
          </a:p>
        </p:txBody>
      </p:sp>
      <p:pic>
        <p:nvPicPr>
          <p:cNvPr id="25603" name="Picture 3"/>
          <p:cNvPicPr>
            <a:picLocks noChangeAspect="1" noChangeArrowheads="1"/>
          </p:cNvPicPr>
          <p:nvPr/>
        </p:nvPicPr>
        <p:blipFill>
          <a:blip r:embed="rId5"/>
          <a:srcRect/>
          <a:stretch>
            <a:fillRect/>
          </a:stretch>
        </p:blipFill>
        <p:spPr bwMode="auto">
          <a:xfrm>
            <a:off x="3357554" y="3357562"/>
            <a:ext cx="819150" cy="171450"/>
          </a:xfrm>
          <a:prstGeom prst="rect">
            <a:avLst/>
          </a:prstGeom>
          <a:noFill/>
          <a:ln w="9525">
            <a:noFill/>
            <a:miter lim="800000"/>
            <a:headEnd/>
            <a:tailEnd/>
          </a:ln>
          <a:effectLst/>
        </p:spPr>
      </p:pic>
      <p:pic>
        <p:nvPicPr>
          <p:cNvPr id="25604" name="Picture 4"/>
          <p:cNvPicPr>
            <a:picLocks noChangeAspect="1" noChangeArrowheads="1"/>
          </p:cNvPicPr>
          <p:nvPr/>
        </p:nvPicPr>
        <p:blipFill>
          <a:blip r:embed="rId6"/>
          <a:srcRect/>
          <a:stretch>
            <a:fillRect/>
          </a:stretch>
        </p:blipFill>
        <p:spPr bwMode="auto">
          <a:xfrm>
            <a:off x="4357686" y="3357562"/>
            <a:ext cx="1162050" cy="190500"/>
          </a:xfrm>
          <a:prstGeom prst="rect">
            <a:avLst/>
          </a:prstGeom>
          <a:noFill/>
          <a:ln w="9525">
            <a:noFill/>
            <a:miter lim="800000"/>
            <a:headEnd/>
            <a:tailEnd/>
          </a:ln>
          <a:effectLst/>
        </p:spPr>
      </p:pic>
      <p:pic>
        <p:nvPicPr>
          <p:cNvPr id="25605" name="Picture 5"/>
          <p:cNvPicPr>
            <a:picLocks noChangeAspect="1" noChangeArrowheads="1"/>
          </p:cNvPicPr>
          <p:nvPr/>
        </p:nvPicPr>
        <p:blipFill>
          <a:blip r:embed="rId7"/>
          <a:srcRect/>
          <a:stretch>
            <a:fillRect/>
          </a:stretch>
        </p:blipFill>
        <p:spPr bwMode="auto">
          <a:xfrm>
            <a:off x="6072198" y="4286256"/>
            <a:ext cx="2333625" cy="476250"/>
          </a:xfrm>
          <a:prstGeom prst="rect">
            <a:avLst/>
          </a:prstGeom>
          <a:noFill/>
          <a:ln w="9525">
            <a:noFill/>
            <a:miter lim="800000"/>
            <a:headEnd/>
            <a:tailEnd/>
          </a:ln>
          <a:effectLst/>
        </p:spPr>
      </p:pic>
      <p:sp>
        <p:nvSpPr>
          <p:cNvPr id="22" name="TextBox 21"/>
          <p:cNvSpPr txBox="1"/>
          <p:nvPr/>
        </p:nvSpPr>
        <p:spPr>
          <a:xfrm>
            <a:off x="2500298" y="1500174"/>
            <a:ext cx="2286016" cy="369332"/>
          </a:xfrm>
          <a:prstGeom prst="rect">
            <a:avLst/>
          </a:prstGeom>
          <a:noFill/>
        </p:spPr>
        <p:txBody>
          <a:bodyPr wrap="square" rtlCol="0">
            <a:spAutoFit/>
          </a:bodyPr>
          <a:lstStyle/>
          <a:p>
            <a:pPr>
              <a:buFont typeface="Arial" pitchFamily="34" charset="0"/>
              <a:buChar char="•"/>
            </a:pPr>
            <a:r>
              <a:rPr lang="en-US" dirty="0" smtClean="0"/>
              <a:t> Activation states Ai</a:t>
            </a:r>
            <a:endParaRPr lang="en-US" dirty="0"/>
          </a:p>
        </p:txBody>
      </p:sp>
      <p:sp>
        <p:nvSpPr>
          <p:cNvPr id="24" name="TextBox 23"/>
          <p:cNvSpPr txBox="1"/>
          <p:nvPr/>
        </p:nvSpPr>
        <p:spPr>
          <a:xfrm>
            <a:off x="2571736" y="4286256"/>
            <a:ext cx="3000396" cy="369332"/>
          </a:xfrm>
          <a:prstGeom prst="rect">
            <a:avLst/>
          </a:prstGeom>
          <a:noFill/>
        </p:spPr>
        <p:txBody>
          <a:bodyPr wrap="square" rtlCol="0">
            <a:spAutoFit/>
          </a:bodyPr>
          <a:lstStyle/>
          <a:p>
            <a:pPr>
              <a:buFont typeface="Arial" pitchFamily="34" charset="0"/>
              <a:buChar char="•"/>
            </a:pPr>
            <a:r>
              <a:rPr lang="en-US" dirty="0" smtClean="0"/>
              <a:t> State’s Energy function</a:t>
            </a:r>
            <a:endParaRPr lang="en-US" dirty="0"/>
          </a:p>
        </p:txBody>
      </p:sp>
      <p:sp>
        <p:nvSpPr>
          <p:cNvPr id="25" name="TextBox 24"/>
          <p:cNvSpPr txBox="1"/>
          <p:nvPr/>
        </p:nvSpPr>
        <p:spPr>
          <a:xfrm>
            <a:off x="2571736" y="5143512"/>
            <a:ext cx="5143536" cy="923330"/>
          </a:xfrm>
          <a:prstGeom prst="rect">
            <a:avLst/>
          </a:prstGeom>
          <a:noFill/>
        </p:spPr>
        <p:txBody>
          <a:bodyPr wrap="square" rtlCol="0">
            <a:spAutoFit/>
          </a:bodyPr>
          <a:lstStyle/>
          <a:p>
            <a:pPr>
              <a:buFont typeface="Arial" pitchFamily="34" charset="0"/>
              <a:buChar char="•"/>
            </a:pPr>
            <a:r>
              <a:rPr lang="en-US" dirty="0" smtClean="0"/>
              <a:t> Stable State = Local minima in energy function</a:t>
            </a:r>
          </a:p>
          <a:p>
            <a:pPr>
              <a:buFont typeface="Arial" pitchFamily="34" charset="0"/>
              <a:buChar char="•"/>
            </a:pPr>
            <a:r>
              <a:rPr lang="en-US" dirty="0" smtClean="0"/>
              <a:t> Physics model</a:t>
            </a:r>
          </a:p>
          <a:p>
            <a:pPr lvl="1">
              <a:buFont typeface="Arial" pitchFamily="34" charset="0"/>
              <a:buChar char="•"/>
            </a:pPr>
            <a:r>
              <a:rPr lang="en-US" dirty="0" smtClean="0"/>
              <a:t> </a:t>
            </a:r>
            <a:r>
              <a:rPr lang="en-US" dirty="0" err="1" smtClean="0"/>
              <a:t>Ising</a:t>
            </a:r>
            <a:r>
              <a:rPr lang="en-US" dirty="0" smtClean="0"/>
              <a:t> models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r>
              <a:rPr lang="en-US" sz="4800" dirty="0" smtClean="0">
                <a:solidFill>
                  <a:schemeClr val="tx2"/>
                </a:solidFill>
              </a:rPr>
              <a:t>Hopfield net-Train &amp; Run</a:t>
            </a:r>
          </a:p>
        </p:txBody>
      </p:sp>
      <p:sp>
        <p:nvSpPr>
          <p:cNvPr id="4099" name="Espace réservé du contenu 2"/>
          <p:cNvSpPr>
            <a:spLocks noGrp="1"/>
          </p:cNvSpPr>
          <p:nvPr>
            <p:ph idx="1"/>
          </p:nvPr>
        </p:nvSpPr>
        <p:spPr>
          <a:xfrm>
            <a:off x="1928794" y="1571613"/>
            <a:ext cx="6686550" cy="2000264"/>
          </a:xfrm>
        </p:spPr>
        <p:txBody>
          <a:bodyPr/>
          <a:lstStyle/>
          <a:p>
            <a:pPr lvl="1">
              <a:buNone/>
            </a:pPr>
            <a:endParaRPr lang="fr-CA" dirty="0" smtClean="0">
              <a:solidFill>
                <a:schemeClr val="tx2"/>
              </a:solidFill>
            </a:endParaRPr>
          </a:p>
          <a:p>
            <a:pPr lvl="1">
              <a:buNone/>
            </a:pPr>
            <a:endParaRPr lang="fr-CA" dirty="0" smtClean="0">
              <a:solidFill>
                <a:schemeClr val="tx2"/>
              </a:solidFill>
            </a:endParaRP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9" name="Espace réservé du contenu 2"/>
          <p:cNvSpPr txBox="1">
            <a:spLocks/>
          </p:cNvSpPr>
          <p:nvPr/>
        </p:nvSpPr>
        <p:spPr bwMode="auto">
          <a:xfrm>
            <a:off x="2081194" y="1724012"/>
            <a:ext cx="66865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tabLst/>
              <a:defRPr/>
            </a:pPr>
            <a:endParaRPr kumimoji="0" lang="fr-CA" sz="28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20" name="TextBox 19"/>
          <p:cNvSpPr txBox="1"/>
          <p:nvPr/>
        </p:nvSpPr>
        <p:spPr>
          <a:xfrm>
            <a:off x="2428860" y="1714488"/>
            <a:ext cx="6000792" cy="1692771"/>
          </a:xfrm>
          <a:prstGeom prst="rect">
            <a:avLst/>
          </a:prstGeom>
          <a:noFill/>
        </p:spPr>
        <p:txBody>
          <a:bodyPr wrap="square" rtlCol="0">
            <a:spAutoFit/>
          </a:bodyPr>
          <a:lstStyle/>
          <a:p>
            <a:pPr lvl="0"/>
            <a:r>
              <a:rPr lang="en-US" sz="3200" dirty="0" smtClean="0">
                <a:solidFill>
                  <a:schemeClr val="tx2"/>
                </a:solidFill>
                <a:latin typeface="+mn-lt"/>
              </a:rPr>
              <a:t>Running </a:t>
            </a:r>
          </a:p>
          <a:p>
            <a:pPr lvl="1">
              <a:buFont typeface="Arial" pitchFamily="34" charset="0"/>
              <a:buChar char="•"/>
            </a:pPr>
            <a:r>
              <a:rPr lang="en-US" dirty="0" smtClean="0"/>
              <a:t> Pick a node at random. </a:t>
            </a:r>
          </a:p>
          <a:p>
            <a:pPr lvl="1">
              <a:buFont typeface="Arial" pitchFamily="34" charset="0"/>
              <a:buChar char="•"/>
            </a:pPr>
            <a:r>
              <a:rPr lang="en-US" dirty="0" smtClean="0"/>
              <a:t> The node moves to a state to minimize the energy of itself and its neighbors. </a:t>
            </a:r>
          </a:p>
          <a:p>
            <a:pPr lvl="1">
              <a:buFont typeface="Arial" pitchFamily="34" charset="0"/>
              <a:buChar char="•"/>
            </a:pPr>
            <a:endParaRPr lang="en-US" dirty="0"/>
          </a:p>
        </p:txBody>
      </p:sp>
      <p:sp>
        <p:nvSpPr>
          <p:cNvPr id="21" name="TextBox 20"/>
          <p:cNvSpPr txBox="1"/>
          <p:nvPr/>
        </p:nvSpPr>
        <p:spPr>
          <a:xfrm>
            <a:off x="2500298" y="4071942"/>
            <a:ext cx="5786478" cy="1692771"/>
          </a:xfrm>
          <a:prstGeom prst="rect">
            <a:avLst/>
          </a:prstGeom>
          <a:noFill/>
        </p:spPr>
        <p:txBody>
          <a:bodyPr wrap="square" rtlCol="0">
            <a:spAutoFit/>
          </a:bodyPr>
          <a:lstStyle/>
          <a:p>
            <a:r>
              <a:rPr lang="en-US" sz="3200" dirty="0" smtClean="0">
                <a:solidFill>
                  <a:schemeClr val="tx2"/>
                </a:solidFill>
                <a:latin typeface="+mn-lt"/>
              </a:rPr>
              <a:t>Training</a:t>
            </a:r>
          </a:p>
          <a:p>
            <a:pPr lvl="1">
              <a:buFont typeface="Arial" pitchFamily="34" charset="0"/>
              <a:buChar char="•"/>
            </a:pPr>
            <a:r>
              <a:rPr lang="en-US" dirty="0" smtClean="0"/>
              <a:t> Lowering the energy of states that the net should "remember“</a:t>
            </a:r>
          </a:p>
          <a:p>
            <a:pPr lvl="1">
              <a:buFont typeface="Arial" pitchFamily="34" charset="0"/>
              <a:buChar char="•"/>
            </a:pPr>
            <a:r>
              <a:rPr lang="en-US" dirty="0" smtClean="0"/>
              <a:t> The network will converge to a "remembered" state if it is given only part of the state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fade">
                                      <p:cBhvr>
                                        <p:cTn id="7" dur="2000"/>
                                        <p:tgtEl>
                                          <p:spTgt spid="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fade">
                                      <p:cBhvr>
                                        <p:cTn id="12" dur="2000"/>
                                        <p:tgtEl>
                                          <p:spTgt spid="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2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fade">
                                      <p:cBhvr>
                                        <p:cTn id="22" dur="20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r>
              <a:rPr lang="en-US" sz="4800" dirty="0" smtClean="0">
                <a:solidFill>
                  <a:schemeClr val="tx2"/>
                </a:solidFill>
              </a:rPr>
              <a:t>Hopfield-Extensions</a:t>
            </a:r>
          </a:p>
        </p:txBody>
      </p:sp>
      <p:sp>
        <p:nvSpPr>
          <p:cNvPr id="4099" name="Espace réservé du contenu 2"/>
          <p:cNvSpPr>
            <a:spLocks noGrp="1"/>
          </p:cNvSpPr>
          <p:nvPr>
            <p:ph idx="1"/>
          </p:nvPr>
        </p:nvSpPr>
        <p:spPr>
          <a:xfrm>
            <a:off x="1928794" y="1571613"/>
            <a:ext cx="6686550" cy="2000264"/>
          </a:xfrm>
        </p:spPr>
        <p:txBody>
          <a:bodyPr/>
          <a:lstStyle/>
          <a:p>
            <a:pPr lvl="1">
              <a:buNone/>
            </a:pPr>
            <a:endParaRPr lang="fr-CA" dirty="0" smtClean="0">
              <a:solidFill>
                <a:schemeClr val="tx2"/>
              </a:solidFill>
            </a:endParaRPr>
          </a:p>
          <a:p>
            <a:pPr lvl="1">
              <a:buNone/>
            </a:pPr>
            <a:endParaRPr lang="fr-CA" dirty="0" smtClean="0">
              <a:solidFill>
                <a:schemeClr val="tx2"/>
              </a:solidFill>
            </a:endParaRP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9" name="Espace réservé du contenu 2"/>
          <p:cNvSpPr txBox="1">
            <a:spLocks/>
          </p:cNvSpPr>
          <p:nvPr/>
        </p:nvSpPr>
        <p:spPr bwMode="auto">
          <a:xfrm>
            <a:off x="2081194" y="1724012"/>
            <a:ext cx="66865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tabLst/>
              <a:defRPr/>
            </a:pPr>
            <a:endParaRPr kumimoji="0" lang="fr-CA" sz="28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20" name="TextBox 19"/>
          <p:cNvSpPr txBox="1"/>
          <p:nvPr/>
        </p:nvSpPr>
        <p:spPr>
          <a:xfrm>
            <a:off x="2428860" y="1714488"/>
            <a:ext cx="6000792" cy="3416320"/>
          </a:xfrm>
          <a:prstGeom prst="rect">
            <a:avLst/>
          </a:prstGeom>
          <a:noFill/>
        </p:spPr>
        <p:txBody>
          <a:bodyPr wrap="square" rtlCol="0">
            <a:spAutoFit/>
          </a:bodyPr>
          <a:lstStyle/>
          <a:p>
            <a:pPr>
              <a:buFont typeface="Arial" pitchFamily="34" charset="0"/>
              <a:buChar char="•"/>
            </a:pPr>
            <a:r>
              <a:rPr lang="en-US" dirty="0" smtClean="0"/>
              <a:t> During decoding, there are several schemes that can be used to update the output of the units.  The updating schemes are </a:t>
            </a:r>
          </a:p>
          <a:p>
            <a:pPr lvl="1">
              <a:buFont typeface="Arial" pitchFamily="34" charset="0"/>
              <a:buChar char="•"/>
            </a:pPr>
            <a:r>
              <a:rPr lang="en-US" i="1" dirty="0" smtClean="0"/>
              <a:t>synchronous</a:t>
            </a:r>
            <a:r>
              <a:rPr lang="en-US" dirty="0" smtClean="0"/>
              <a:t> (or parallel as termed in some literatures), </a:t>
            </a:r>
          </a:p>
          <a:p>
            <a:pPr lvl="1">
              <a:buFont typeface="Arial" pitchFamily="34" charset="0"/>
              <a:buChar char="•"/>
            </a:pPr>
            <a:r>
              <a:rPr lang="en-US" i="1" dirty="0" smtClean="0"/>
              <a:t>asynchronous</a:t>
            </a:r>
            <a:r>
              <a:rPr lang="en-US" dirty="0" smtClean="0"/>
              <a:t> (or sequential), or a combination of the two (</a:t>
            </a:r>
            <a:r>
              <a:rPr lang="en-US" i="1" dirty="0" smtClean="0"/>
              <a:t>hybrid</a:t>
            </a:r>
            <a:r>
              <a:rPr lang="en-US" dirty="0" smtClean="0"/>
              <a:t>).</a:t>
            </a:r>
          </a:p>
          <a:p>
            <a:pPr>
              <a:buFont typeface="Arial" pitchFamily="34" charset="0"/>
              <a:buChar char="•"/>
            </a:pPr>
            <a:endParaRPr lang="en-US" dirty="0" smtClean="0"/>
          </a:p>
          <a:p>
            <a:pPr>
              <a:buFont typeface="Arial" pitchFamily="34" charset="0"/>
              <a:buChar char="•"/>
            </a:pPr>
            <a:r>
              <a:rPr lang="en-US" dirty="0" smtClean="0"/>
              <a:t> Bam  </a:t>
            </a:r>
          </a:p>
          <a:p>
            <a:pPr lvl="1">
              <a:buFont typeface="Arial" pitchFamily="34" charset="0"/>
              <a:buChar char="•"/>
            </a:pPr>
            <a:r>
              <a:rPr lang="en-US" dirty="0" smtClean="0"/>
              <a:t> </a:t>
            </a:r>
            <a:r>
              <a:rPr lang="en-US" dirty="0" err="1" smtClean="0"/>
              <a:t>Hetro</a:t>
            </a:r>
            <a:r>
              <a:rPr lang="en-US" dirty="0" smtClean="0"/>
              <a:t>-associative : 2-way retrieval capabilities</a:t>
            </a:r>
          </a:p>
          <a:p>
            <a:pPr lvl="1"/>
            <a:endParaRPr lang="en-US" dirty="0" smtClean="0"/>
          </a:p>
          <a:p>
            <a:pPr lvl="1">
              <a:buFont typeface="Arial" pitchFamily="34" charset="0"/>
              <a:buChar char="•"/>
            </a:pPr>
            <a:endParaRPr lang="en-US" dirty="0"/>
          </a:p>
        </p:txBody>
      </p:sp>
      <p:pic>
        <p:nvPicPr>
          <p:cNvPr id="15" name="Picture 2"/>
          <p:cNvPicPr>
            <a:picLocks noChangeAspect="1" noChangeArrowheads="1"/>
          </p:cNvPicPr>
          <p:nvPr/>
        </p:nvPicPr>
        <p:blipFill>
          <a:blip r:embed="rId4"/>
          <a:srcRect/>
          <a:stretch>
            <a:fillRect/>
          </a:stretch>
        </p:blipFill>
        <p:spPr bwMode="auto">
          <a:xfrm>
            <a:off x="2928926" y="4643446"/>
            <a:ext cx="5500726" cy="244477"/>
          </a:xfrm>
          <a:prstGeom prst="rect">
            <a:avLst/>
          </a:prstGeom>
          <a:noFill/>
          <a:ln w="9525">
            <a:noFill/>
            <a:miter lim="800000"/>
            <a:headEnd/>
            <a:tailEnd/>
          </a:ln>
          <a:effectLst/>
        </p:spPr>
      </p:pic>
      <p:pic>
        <p:nvPicPr>
          <p:cNvPr id="16" name="Picture 2"/>
          <p:cNvPicPr>
            <a:picLocks noChangeAspect="1" noChangeArrowheads="1"/>
          </p:cNvPicPr>
          <p:nvPr/>
        </p:nvPicPr>
        <p:blipFill>
          <a:blip r:embed="rId5"/>
          <a:srcRect/>
          <a:stretch>
            <a:fillRect/>
          </a:stretch>
        </p:blipFill>
        <p:spPr bwMode="auto">
          <a:xfrm>
            <a:off x="3000364" y="5000636"/>
            <a:ext cx="1857388" cy="232174"/>
          </a:xfrm>
          <a:prstGeom prst="rect">
            <a:avLst/>
          </a:prstGeom>
          <a:noFill/>
          <a:ln w="9525">
            <a:noFill/>
            <a:miter lim="800000"/>
            <a:headEnd/>
            <a:tailEnd/>
          </a:ln>
          <a:effectLst/>
        </p:spPr>
      </p:pic>
      <p:pic>
        <p:nvPicPr>
          <p:cNvPr id="21" name="Picture 2"/>
          <p:cNvPicPr>
            <a:picLocks noChangeAspect="1" noChangeArrowheads="1"/>
          </p:cNvPicPr>
          <p:nvPr/>
        </p:nvPicPr>
        <p:blipFill>
          <a:blip r:embed="rId6"/>
          <a:srcRect/>
          <a:stretch>
            <a:fillRect/>
          </a:stretch>
        </p:blipFill>
        <p:spPr bwMode="auto">
          <a:xfrm>
            <a:off x="5357818" y="5000636"/>
            <a:ext cx="2214578" cy="18078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000250" y="274638"/>
            <a:ext cx="6686550" cy="1143000"/>
          </a:xfrm>
        </p:spPr>
        <p:txBody>
          <a:bodyPr/>
          <a:lstStyle/>
          <a:p>
            <a:r>
              <a:rPr lang="en-US" sz="4800" dirty="0" smtClean="0">
                <a:solidFill>
                  <a:schemeClr val="tx2"/>
                </a:solidFill>
              </a:rPr>
              <a:t>Hopfield net-Example</a:t>
            </a:r>
          </a:p>
        </p:txBody>
      </p:sp>
      <p:sp>
        <p:nvSpPr>
          <p:cNvPr id="4099" name="Espace réservé du contenu 2"/>
          <p:cNvSpPr>
            <a:spLocks noGrp="1"/>
          </p:cNvSpPr>
          <p:nvPr>
            <p:ph idx="1"/>
          </p:nvPr>
        </p:nvSpPr>
        <p:spPr>
          <a:xfrm>
            <a:off x="1928794" y="1571613"/>
            <a:ext cx="6686550" cy="2000264"/>
          </a:xfrm>
        </p:spPr>
        <p:txBody>
          <a:bodyPr/>
          <a:lstStyle/>
          <a:p>
            <a:pPr lvl="1">
              <a:buNone/>
            </a:pPr>
            <a:endParaRPr lang="fr-CA" dirty="0" smtClean="0">
              <a:solidFill>
                <a:schemeClr val="tx2"/>
              </a:solidFill>
            </a:endParaRPr>
          </a:p>
          <a:p>
            <a:pPr lvl="1">
              <a:buNone/>
            </a:pPr>
            <a:endParaRPr lang="fr-CA" dirty="0" smtClean="0">
              <a:solidFill>
                <a:schemeClr val="tx2"/>
              </a:solidFill>
            </a:endParaRP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7"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0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9" name="Espace réservé du contenu 2"/>
          <p:cNvSpPr txBox="1">
            <a:spLocks/>
          </p:cNvSpPr>
          <p:nvPr/>
        </p:nvSpPr>
        <p:spPr bwMode="auto">
          <a:xfrm>
            <a:off x="2081194" y="1724012"/>
            <a:ext cx="66865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tabLst/>
              <a:defRPr/>
            </a:pPr>
            <a:endParaRPr kumimoji="0" lang="fr-CA" sz="28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21" name="Espace réservé du contenu 2"/>
          <p:cNvSpPr txBox="1">
            <a:spLocks/>
          </p:cNvSpPr>
          <p:nvPr/>
        </p:nvSpPr>
        <p:spPr bwMode="auto">
          <a:xfrm>
            <a:off x="2071670" y="1643050"/>
            <a:ext cx="66865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Phonebook</a:t>
            </a:r>
          </a:p>
          <a:p>
            <a:pPr marL="800100" lvl="1" indent="-342900">
              <a:spcBef>
                <a:spcPct val="20000"/>
              </a:spcBef>
              <a:buFont typeface="Arial" charset="0"/>
              <a:buChar char="•"/>
            </a:pPr>
            <a:r>
              <a:rPr lang="en-US" dirty="0" smtClean="0"/>
              <a:t>(implemented  on BAM network)</a:t>
            </a:r>
            <a:endParaRPr lang="fr-CA" dirty="0" smtClean="0"/>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fr-CA" sz="2800" b="0"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fr-CA" sz="28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3610</TotalTime>
  <Words>2219</Words>
  <PresentationFormat>On-screen Show (4:3)</PresentationFormat>
  <Paragraphs>411</Paragraphs>
  <Slides>51</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Thème Office</vt:lpstr>
      <vt:lpstr>Equation</vt:lpstr>
      <vt:lpstr>Quantum Associative Memory</vt:lpstr>
      <vt:lpstr>Outline</vt:lpstr>
      <vt:lpstr>Outline</vt:lpstr>
      <vt:lpstr>Associative memory</vt:lpstr>
      <vt:lpstr>Associative memory</vt:lpstr>
      <vt:lpstr>Hopfield net - Structure</vt:lpstr>
      <vt:lpstr>Hopfield net-Train &amp; Run</vt:lpstr>
      <vt:lpstr>Hopfield-Extensions</vt:lpstr>
      <vt:lpstr>Hopfield net-Example</vt:lpstr>
      <vt:lpstr>Classic Associative memory – Problems</vt:lpstr>
      <vt:lpstr>Outline</vt:lpstr>
      <vt:lpstr>Grover Algorithm</vt:lpstr>
      <vt:lpstr>Grover Algorithm</vt:lpstr>
      <vt:lpstr>Grover Algorithm</vt:lpstr>
      <vt:lpstr>Grover Algorithm</vt:lpstr>
      <vt:lpstr>Grover Algorithm</vt:lpstr>
      <vt:lpstr>Grover Algorithm</vt:lpstr>
      <vt:lpstr>Grover Algorithm</vt:lpstr>
      <vt:lpstr>Grover Algorithm</vt:lpstr>
      <vt:lpstr>Outline</vt:lpstr>
      <vt:lpstr>Modified Grover -Motivation</vt:lpstr>
      <vt:lpstr>Modified Grover –Algorithm – first try</vt:lpstr>
      <vt:lpstr>Modified Grover Algorithm</vt:lpstr>
      <vt:lpstr>Modified Grover - Problems</vt:lpstr>
      <vt:lpstr>Modified Grover Algorithm – Second try</vt:lpstr>
      <vt:lpstr>Modified Grover Algorithm – Second try</vt:lpstr>
      <vt:lpstr>Quam-Introduction</vt:lpstr>
      <vt:lpstr>Quam Algorithm</vt:lpstr>
      <vt:lpstr>Quam Algorithm – What is T?</vt:lpstr>
      <vt:lpstr>Quam Algorithm – What is T?</vt:lpstr>
      <vt:lpstr>Quam Algorithm</vt:lpstr>
      <vt:lpstr>Quam Algorithm</vt:lpstr>
      <vt:lpstr>Outline</vt:lpstr>
      <vt:lpstr>Initializing Quam</vt:lpstr>
      <vt:lpstr>Initializing Quam –  2 qubit operators</vt:lpstr>
      <vt:lpstr>Initializing Quam –  2 qubit operators</vt:lpstr>
      <vt:lpstr>Initializing Quam –  3 qubit operators</vt:lpstr>
      <vt:lpstr>Initializing Quam –  Quantum state</vt:lpstr>
      <vt:lpstr>Initializing Quam –  Intuition</vt:lpstr>
      <vt:lpstr>Initializing Quam –  Algorithm</vt:lpstr>
      <vt:lpstr>Initializing Quam –  Complexity</vt:lpstr>
      <vt:lpstr>Initializing Quam –  Complexity</vt:lpstr>
      <vt:lpstr>Initializing Quam –  Example</vt:lpstr>
      <vt:lpstr>Initializing Quam –  Example</vt:lpstr>
      <vt:lpstr>Initializing Quam –  Example</vt:lpstr>
      <vt:lpstr>Initializing Quam –  Example </vt:lpstr>
      <vt:lpstr>Initializing Quam –  Example </vt:lpstr>
      <vt:lpstr>Initializing Quam –  Example Finished!</vt:lpstr>
      <vt:lpstr>Initializing Quam –  Why is work?</vt:lpstr>
      <vt:lpstr>Conclusions</vt:lpstr>
      <vt:lpstr> Refrences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Associative Memory</dc:title>
  <cp:lastModifiedBy>Kira</cp:lastModifiedBy>
  <cp:revision>189</cp:revision>
  <dcterms:modified xsi:type="dcterms:W3CDTF">2008-07-14T05:05:34Z</dcterms:modified>
</cp:coreProperties>
</file>